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  <p:sldMasterId id="2147483664" r:id="rId2"/>
    <p:sldMasterId id="2147483696" r:id="rId3"/>
    <p:sldMasterId id="2147483715" r:id="rId4"/>
    <p:sldMasterId id="2147483753" r:id="rId5"/>
    <p:sldMasterId id="2147483810" r:id="rId6"/>
  </p:sldMasterIdLst>
  <p:notesMasterIdLst>
    <p:notesMasterId r:id="rId29"/>
  </p:notesMasterIdLst>
  <p:handoutMasterIdLst>
    <p:handoutMasterId r:id="rId30"/>
  </p:handoutMasterIdLst>
  <p:sldIdLst>
    <p:sldId id="256" r:id="rId7"/>
    <p:sldId id="358" r:id="rId8"/>
    <p:sldId id="361" r:id="rId9"/>
    <p:sldId id="365" r:id="rId10"/>
    <p:sldId id="366" r:id="rId11"/>
    <p:sldId id="367" r:id="rId12"/>
    <p:sldId id="370" r:id="rId13"/>
    <p:sldId id="371" r:id="rId14"/>
    <p:sldId id="373" r:id="rId15"/>
    <p:sldId id="375" r:id="rId16"/>
    <p:sldId id="377" r:id="rId17"/>
    <p:sldId id="378" r:id="rId18"/>
    <p:sldId id="379" r:id="rId19"/>
    <p:sldId id="380" r:id="rId20"/>
    <p:sldId id="386" r:id="rId21"/>
    <p:sldId id="394" r:id="rId22"/>
    <p:sldId id="397" r:id="rId23"/>
    <p:sldId id="390" r:id="rId24"/>
    <p:sldId id="391" r:id="rId25"/>
    <p:sldId id="393" r:id="rId26"/>
    <p:sldId id="396" r:id="rId27"/>
    <p:sldId id="303" r:id="rId28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26585C"/>
    <a:srgbClr val="1616D4"/>
    <a:srgbClr val="0E0E8C"/>
    <a:srgbClr val="2727E9"/>
    <a:srgbClr val="990000"/>
    <a:srgbClr val="0070C0"/>
    <a:srgbClr val="00EA00"/>
    <a:srgbClr val="61A1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716" autoAdjust="0"/>
    <p:restoredTop sz="95696" autoAdjust="0"/>
  </p:normalViewPr>
  <p:slideViewPr>
    <p:cSldViewPr>
      <p:cViewPr>
        <p:scale>
          <a:sx n="70" d="100"/>
          <a:sy n="70" d="100"/>
        </p:scale>
        <p:origin x="-12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5" Type="http://schemas.openxmlformats.org/officeDocument/2006/relationships/image" Target="../media/image93.emf"/><Relationship Id="rId4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026" cy="465297"/>
          </a:xfrm>
          <a:prstGeom prst="rect">
            <a:avLst/>
          </a:prstGeom>
        </p:spPr>
        <p:txBody>
          <a:bodyPr vert="horz" lIns="92164" tIns="46082" rIns="92164" bIns="460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489" y="2"/>
            <a:ext cx="3043026" cy="465297"/>
          </a:xfrm>
          <a:prstGeom prst="rect">
            <a:avLst/>
          </a:prstGeom>
        </p:spPr>
        <p:txBody>
          <a:bodyPr vert="horz" lIns="92164" tIns="46082" rIns="92164" bIns="46082" rtlCol="0"/>
          <a:lstStyle>
            <a:lvl1pPr algn="r">
              <a:defRPr sz="1200"/>
            </a:lvl1pPr>
          </a:lstStyle>
          <a:p>
            <a:fld id="{BCE51177-618C-4537-9BE1-559CE1DA75A3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218"/>
            <a:ext cx="3043026" cy="465297"/>
          </a:xfrm>
          <a:prstGeom prst="rect">
            <a:avLst/>
          </a:prstGeom>
        </p:spPr>
        <p:txBody>
          <a:bodyPr vert="horz" lIns="92164" tIns="46082" rIns="92164" bIns="460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489" y="8842218"/>
            <a:ext cx="3043026" cy="465297"/>
          </a:xfrm>
          <a:prstGeom prst="rect">
            <a:avLst/>
          </a:prstGeom>
        </p:spPr>
        <p:txBody>
          <a:bodyPr vert="horz" lIns="92164" tIns="46082" rIns="92164" bIns="46082" rtlCol="0" anchor="b"/>
          <a:lstStyle>
            <a:lvl1pPr algn="r">
              <a:defRPr sz="1200"/>
            </a:lvl1pPr>
          </a:lstStyle>
          <a:p>
            <a:fld id="{99CA2905-8B2D-48B8-B98C-670DF9A1A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57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43665" cy="465775"/>
          </a:xfrm>
          <a:prstGeom prst="rect">
            <a:avLst/>
          </a:prstGeom>
        </p:spPr>
        <p:txBody>
          <a:bodyPr vert="horz" lIns="93068" tIns="46535" rIns="93068" bIns="465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832" y="3"/>
            <a:ext cx="3043665" cy="465775"/>
          </a:xfrm>
          <a:prstGeom prst="rect">
            <a:avLst/>
          </a:prstGeom>
        </p:spPr>
        <p:txBody>
          <a:bodyPr vert="horz" lIns="93068" tIns="46535" rIns="93068" bIns="46535" rtlCol="0"/>
          <a:lstStyle>
            <a:lvl1pPr algn="r">
              <a:defRPr sz="1200"/>
            </a:lvl1pPr>
          </a:lstStyle>
          <a:p>
            <a:fld id="{80A40AA1-A924-4DA0-801E-15FF5C46E71C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68" tIns="46535" rIns="93068" bIns="465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34" y="4422464"/>
            <a:ext cx="5617837" cy="4188775"/>
          </a:xfrm>
          <a:prstGeom prst="rect">
            <a:avLst/>
          </a:prstGeom>
        </p:spPr>
        <p:txBody>
          <a:bodyPr vert="horz" lIns="93068" tIns="46535" rIns="93068" bIns="4653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41728"/>
            <a:ext cx="3043665" cy="465775"/>
          </a:xfrm>
          <a:prstGeom prst="rect">
            <a:avLst/>
          </a:prstGeom>
        </p:spPr>
        <p:txBody>
          <a:bodyPr vert="horz" lIns="93068" tIns="46535" rIns="93068" bIns="465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832" y="8841728"/>
            <a:ext cx="3043665" cy="465775"/>
          </a:xfrm>
          <a:prstGeom prst="rect">
            <a:avLst/>
          </a:prstGeom>
        </p:spPr>
        <p:txBody>
          <a:bodyPr vert="horz" lIns="93068" tIns="46535" rIns="93068" bIns="46535" rtlCol="0" anchor="b"/>
          <a:lstStyle>
            <a:lvl1pPr algn="r">
              <a:defRPr sz="1200"/>
            </a:lvl1pPr>
          </a:lstStyle>
          <a:p>
            <a:fld id="{3149380F-9DFC-4854-AD6C-B14E617BDA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384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8917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CO2-Toulouse=Dec08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9380F-9DFC-4854-AD6C-B14E617BDAD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92ED-CA6E-466A-A69C-52AF96DB43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47CD-499B-4D06-8A72-CF4DCBEC15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570F4F-1606-4DA1-AF92-1E907E9D3E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071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726B01-DBA7-47CA-9A6D-D0409BDBAD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147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>
            <a:lvl3pPr>
              <a:buFont typeface="Calibri" pitchFamily="34" charset="0"/>
              <a:buChar char="‒"/>
              <a:defRPr/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247-1376-4999-B787-247A9F7A08D3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085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6F1E-550B-412D-BA4B-D3F818D6F0AF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680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5BBC-6879-4CF3-8940-0F00C9A922A5}" type="datetime1">
              <a:rPr lang="en-US" smtClean="0">
                <a:solidFill>
                  <a:srgbClr val="000000"/>
                </a:solidFill>
              </a:rPr>
              <a:pPr/>
              <a:t>9/23/2014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38904"/>
            <a:ext cx="762000" cy="365760"/>
          </a:xfrm>
        </p:spPr>
        <p:txBody>
          <a:bodyPr/>
          <a:lstStyle/>
          <a:p>
            <a:fld id="{6ED4D6A7-C3DE-495D-B4E4-CDEB07C240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24625"/>
            <a:ext cx="9144000" cy="333375"/>
          </a:xfrm>
        </p:spPr>
        <p:txBody>
          <a:bodyPr anchor="b" anchorCtr="0">
            <a:noAutofit/>
          </a:bodyPr>
          <a:lstStyle>
            <a:lvl1pPr marL="109728" indent="0">
              <a:buNone/>
              <a:defRPr sz="1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insert references</a:t>
            </a:r>
          </a:p>
        </p:txBody>
      </p:sp>
    </p:spTree>
    <p:extLst>
      <p:ext uri="{BB962C8B-B14F-4D97-AF65-F5344CB8AC3E}">
        <p14:creationId xmlns:p14="http://schemas.microsoft.com/office/powerpoint/2010/main" val="185736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DBF2-BE48-4D9D-A1BF-77BDB29FB0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7B246-D90F-4486-9978-DD6B12C9EB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64C21B-5D2B-4575-9FA8-AEBCAF34CA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570F4F-1606-4DA1-AF92-1E907E9D3E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726B01-DBA7-47CA-9A6D-D0409BDBAD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92ED-CA6E-466A-A69C-52AF96DB43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26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DE809-BF81-465B-A231-E8A3954C1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95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67B23-8C08-448C-A9DA-9BA7B999ED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26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7457-762E-4EB4-B494-C9DF4BED89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2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DE809-BF81-465B-A231-E8A3954C1C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BD6D6-E97E-4711-AD5D-42728E50A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2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CA782-C3DB-45E0-B748-A64173B2A2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21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FD3E-64D4-4940-B545-C7ED6ACE4F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27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068-8C59-476E-B1F5-3EE38F802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16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1A66-1F5F-483F-8B5F-C51C8657F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03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47CD-499B-4D06-8A72-CF4DCBEC15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04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DBF2-BE48-4D9D-A1BF-77BDB29FB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22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7B246-D90F-4486-9978-DD6B12C9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33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64C21B-5D2B-4575-9FA8-AEBCAF34C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27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570F4F-1606-4DA1-AF92-1E907E9D3E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8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67B23-8C08-448C-A9DA-9BA7B999ED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726B01-DBA7-47CA-9A6D-D0409BDBAD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49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>
            <a:lvl3pPr>
              <a:buFont typeface="Calibri" pitchFamily="34" charset="0"/>
              <a:buChar char="‒"/>
              <a:defRPr/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247-1376-4999-B787-247A9F7A08D3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218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6F1E-550B-412D-BA4B-D3F818D6F0AF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960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92ED-CA6E-466A-A69C-52AF96DB43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85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DE809-BF81-465B-A231-E8A3954C1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05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67B23-8C08-448C-A9DA-9BA7B999ED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38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7457-762E-4EB4-B494-C9DF4BED89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9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BD6D6-E97E-4711-AD5D-42728E50A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66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CA782-C3DB-45E0-B748-A64173B2A2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28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FD3E-64D4-4940-B545-C7ED6ACE4F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6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7457-762E-4EB4-B494-C9DF4BED89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068-8C59-476E-B1F5-3EE38F802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42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1A66-1F5F-483F-8B5F-C51C8657F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54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47CD-499B-4D06-8A72-CF4DCBEC15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7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DBF2-BE48-4D9D-A1BF-77BDB29FB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3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7B246-D90F-4486-9978-DD6B12C9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32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64C21B-5D2B-4575-9FA8-AEBCAF34C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11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570F4F-1606-4DA1-AF92-1E907E9D3E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73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726B01-DBA7-47CA-9A6D-D0409BDBAD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78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>
            <a:lvl3pPr>
              <a:buFont typeface="Calibri" pitchFamily="34" charset="0"/>
              <a:buChar char="‒"/>
              <a:defRPr/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247-1376-4999-B787-247A9F7A08D3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238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6F1E-550B-412D-BA4B-D3F818D6F0AF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28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BD6D6-E97E-4711-AD5D-42728E50A8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5BBC-6879-4CF3-8940-0F00C9A922A5}" type="datetime1">
              <a:rPr lang="en-US" smtClean="0">
                <a:solidFill>
                  <a:srgbClr val="000000"/>
                </a:solidFill>
              </a:rPr>
              <a:pPr/>
              <a:t>9/23/2014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38904"/>
            <a:ext cx="762000" cy="365760"/>
          </a:xfrm>
        </p:spPr>
        <p:txBody>
          <a:bodyPr/>
          <a:lstStyle/>
          <a:p>
            <a:fld id="{6ED4D6A7-C3DE-495D-B4E4-CDEB07C240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24625"/>
            <a:ext cx="9144000" cy="333375"/>
          </a:xfrm>
        </p:spPr>
        <p:txBody>
          <a:bodyPr anchor="b" anchorCtr="0">
            <a:noAutofit/>
          </a:bodyPr>
          <a:lstStyle>
            <a:lvl1pPr marL="109728" indent="0">
              <a:buNone/>
              <a:defRPr sz="1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insert references</a:t>
            </a:r>
          </a:p>
        </p:txBody>
      </p:sp>
    </p:spTree>
    <p:extLst>
      <p:ext uri="{BB962C8B-B14F-4D97-AF65-F5344CB8AC3E}">
        <p14:creationId xmlns:p14="http://schemas.microsoft.com/office/powerpoint/2010/main" val="5938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92ED-CA6E-466A-A69C-52AF96DB43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50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DE809-BF81-465B-A231-E8A3954C1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3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67B23-8C08-448C-A9DA-9BA7B999ED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20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7457-762E-4EB4-B494-C9DF4BED89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529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BD6D6-E97E-4711-AD5D-42728E50A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7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CA782-C3DB-45E0-B748-A64173B2A2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26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FD3E-64D4-4940-B545-C7ED6ACE4F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66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068-8C59-476E-B1F5-3EE38F802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038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1A66-1F5F-483F-8B5F-C51C8657F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CA782-C3DB-45E0-B748-A64173B2A2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47CD-499B-4D06-8A72-CF4DCBEC15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88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DBF2-BE48-4D9D-A1BF-77BDB29FB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7B246-D90F-4486-9978-DD6B12C9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96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64C21B-5D2B-4575-9FA8-AEBCAF34C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12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570F4F-1606-4DA1-AF92-1E907E9D3E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60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726B01-DBA7-47CA-9A6D-D0409BDBAD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43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>
            <a:lvl3pPr>
              <a:buFont typeface="Calibri" pitchFamily="34" charset="0"/>
              <a:buChar char="‒"/>
              <a:defRPr/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247-1376-4999-B787-247A9F7A08D3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906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6F1E-550B-412D-BA4B-D3F818D6F0AF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131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5BBC-6879-4CF3-8940-0F00C9A922A5}" type="datetime1">
              <a:rPr lang="en-US" smtClean="0">
                <a:solidFill>
                  <a:srgbClr val="000000"/>
                </a:solidFill>
              </a:rPr>
              <a:pPr/>
              <a:t>9/23/2014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38904"/>
            <a:ext cx="762000" cy="365760"/>
          </a:xfrm>
        </p:spPr>
        <p:txBody>
          <a:bodyPr/>
          <a:lstStyle/>
          <a:p>
            <a:fld id="{6ED4D6A7-C3DE-495D-B4E4-CDEB07C240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24625"/>
            <a:ext cx="9144000" cy="333375"/>
          </a:xfrm>
        </p:spPr>
        <p:txBody>
          <a:bodyPr anchor="b" anchorCtr="0">
            <a:noAutofit/>
          </a:bodyPr>
          <a:lstStyle>
            <a:lvl1pPr marL="109728" indent="0">
              <a:buNone/>
              <a:defRPr sz="1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insert references</a:t>
            </a:r>
          </a:p>
        </p:txBody>
      </p:sp>
    </p:spTree>
    <p:extLst>
      <p:ext uri="{BB962C8B-B14F-4D97-AF65-F5344CB8AC3E}">
        <p14:creationId xmlns:p14="http://schemas.microsoft.com/office/powerpoint/2010/main" val="301313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92ED-CA6E-466A-A69C-52AF96DB43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2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FD3E-64D4-4940-B545-C7ED6ACE4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DE809-BF81-465B-A231-E8A3954C1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8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67B23-8C08-448C-A9DA-9BA7B999ED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74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7457-762E-4EB4-B494-C9DF4BED89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07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BD6D6-E97E-4711-AD5D-42728E50A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62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CA782-C3DB-45E0-B748-A64173B2A2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53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FD3E-64D4-4940-B545-C7ED6ACE4F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210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068-8C59-476E-B1F5-3EE38F802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66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1A66-1F5F-483F-8B5F-C51C8657F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66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47CD-499B-4D06-8A72-CF4DCBEC15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29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DBF2-BE48-4D9D-A1BF-77BDB29FB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6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068-8C59-476E-B1F5-3EE38F8021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7B246-D90F-4486-9978-DD6B12C9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11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64C21B-5D2B-4575-9FA8-AEBCAF34C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311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570F4F-1606-4DA1-AF92-1E907E9D3E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880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726B01-DBA7-47CA-9A6D-D0409BDBAD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4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>
            <a:lvl3pPr>
              <a:buFont typeface="Calibri" pitchFamily="34" charset="0"/>
              <a:buChar char="‒"/>
              <a:defRPr/>
            </a:lvl3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247-1376-4999-B787-247A9F7A08D3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36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536" y="0"/>
            <a:ext cx="8567936" cy="764704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6F1E-550B-412D-BA4B-D3F818D6F0AF}" type="datetime1">
              <a:rPr lang="zh-TW" altLang="en-US" smtClean="0">
                <a:solidFill>
                  <a:srgbClr val="000000"/>
                </a:solidFill>
              </a:rPr>
              <a:pPr/>
              <a:t>2014/9/23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1810072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AD7664-C63A-4539-909F-57D514550DDA}" type="slidenum">
              <a:rPr lang="zh-TW" alt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250825" y="6524625"/>
            <a:ext cx="8642350" cy="333375"/>
          </a:xfrm>
        </p:spPr>
        <p:txBody>
          <a:bodyPr>
            <a:noAutofit/>
          </a:bodyPr>
          <a:lstStyle>
            <a:lvl1pPr>
              <a:buNone/>
              <a:defRPr sz="1100">
                <a:latin typeface="+mn-lt"/>
              </a:defRPr>
            </a:lvl1pPr>
            <a:lvl2pPr>
              <a:buNone/>
              <a:defRPr sz="1100">
                <a:latin typeface="+mn-lt"/>
              </a:defRPr>
            </a:lvl2pPr>
            <a:lvl3pPr>
              <a:buNone/>
              <a:defRPr sz="1100">
                <a:latin typeface="+mn-lt"/>
              </a:defRPr>
            </a:lvl3pPr>
            <a:lvl4pPr>
              <a:buNone/>
              <a:defRPr sz="1100">
                <a:latin typeface="+mn-lt"/>
              </a:defRPr>
            </a:lvl4pPr>
            <a:lvl5pPr>
              <a:buNone/>
              <a:defRPr sz="1100"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000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5BBC-6879-4CF3-8940-0F00C9A922A5}" type="datetime1">
              <a:rPr lang="en-US" smtClean="0">
                <a:solidFill>
                  <a:srgbClr val="000000"/>
                </a:solidFill>
              </a:rPr>
              <a:pPr/>
              <a:t>9/23/2014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38904"/>
            <a:ext cx="762000" cy="365760"/>
          </a:xfrm>
        </p:spPr>
        <p:txBody>
          <a:bodyPr/>
          <a:lstStyle/>
          <a:p>
            <a:fld id="{6ED4D6A7-C3DE-495D-B4E4-CDEB07C240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524625"/>
            <a:ext cx="9144000" cy="333375"/>
          </a:xfrm>
        </p:spPr>
        <p:txBody>
          <a:bodyPr anchor="b" anchorCtr="0">
            <a:noAutofit/>
          </a:bodyPr>
          <a:lstStyle>
            <a:lvl1pPr marL="109728" indent="0">
              <a:buNone/>
              <a:defRPr sz="1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insert references</a:t>
            </a:r>
          </a:p>
        </p:txBody>
      </p:sp>
    </p:spTree>
    <p:extLst>
      <p:ext uri="{BB962C8B-B14F-4D97-AF65-F5344CB8AC3E}">
        <p14:creationId xmlns:p14="http://schemas.microsoft.com/office/powerpoint/2010/main" val="307314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92ED-CA6E-466A-A69C-52AF96DB43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515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DE809-BF81-465B-A231-E8A3954C1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32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67B23-8C08-448C-A9DA-9BA7B999ED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1A66-1F5F-483F-8B5F-C51C8657FB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7457-762E-4EB4-B494-C9DF4BED89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405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BD6D6-E97E-4711-AD5D-42728E50A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74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CA782-C3DB-45E0-B748-A64173B2A2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13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FD3E-64D4-4940-B545-C7ED6ACE4F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97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068-8C59-476E-B1F5-3EE38F8021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55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1A66-1F5F-483F-8B5F-C51C8657FB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54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47CD-499B-4D06-8A72-CF4DCBEC15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690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DBF2-BE48-4D9D-A1BF-77BDB29FB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22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7B246-D90F-4486-9978-DD6B12C9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918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64C21B-5D2B-4575-9FA8-AEBCAF34C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0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29A0-C4C5-4E7F-A6B4-CA092E117383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0C0C0"/>
            </a:solidFill>
            <a:ln w="8255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6" y="96"/>
              <a:ext cx="5568" cy="412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29A0-C4C5-4E7F-A6B4-CA092E1173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0C0C0"/>
            </a:solidFill>
            <a:ln w="8255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6" y="96"/>
              <a:ext cx="5568" cy="412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74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29A0-C4C5-4E7F-A6B4-CA092E1173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0C0C0"/>
            </a:solidFill>
            <a:ln w="8255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6" y="96"/>
              <a:ext cx="5568" cy="412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03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29A0-C4C5-4E7F-A6B4-CA092E1173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0C0C0"/>
            </a:solidFill>
            <a:ln w="8255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6" y="96"/>
              <a:ext cx="5568" cy="412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3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29A0-C4C5-4E7F-A6B4-CA092E1173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0C0C0"/>
            </a:solidFill>
            <a:ln w="8255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6" y="96"/>
              <a:ext cx="5568" cy="412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59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B29A0-C4C5-4E7F-A6B4-CA092E1173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0C0C0"/>
            </a:solidFill>
            <a:ln w="8255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96" y="96"/>
              <a:ext cx="5568" cy="412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62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0.wav"/><Relationship Id="rId7" Type="http://schemas.openxmlformats.org/officeDocument/2006/relationships/image" Target="../media/image45.png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1.wav"/><Relationship Id="rId7" Type="http://schemas.openxmlformats.org/officeDocument/2006/relationships/image" Target="../media/image50.png"/><Relationship Id="rId2" Type="http://schemas.microsoft.com/office/2007/relationships/media" Target="../media/media11.wav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4.png"/><Relationship Id="rId11" Type="http://schemas.openxmlformats.org/officeDocument/2006/relationships/image" Target="../media/image6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audio" Target="../media/media13.wav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6.png"/><Relationship Id="rId2" Type="http://schemas.microsoft.com/office/2007/relationships/media" Target="../media/media13.wav"/><Relationship Id="rId16" Type="http://schemas.openxmlformats.org/officeDocument/2006/relationships/image" Target="../media/image70.png"/><Relationship Id="rId1" Type="http://schemas.openxmlformats.org/officeDocument/2006/relationships/tags" Target="../tags/tag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74.emf"/><Relationship Id="rId18" Type="http://schemas.openxmlformats.org/officeDocument/2006/relationships/oleObject" Target="../embeddings/oleObject27.bin"/><Relationship Id="rId3" Type="http://schemas.microsoft.com/office/2007/relationships/media" Target="../media/media15.wav"/><Relationship Id="rId21" Type="http://schemas.openxmlformats.org/officeDocument/2006/relationships/image" Target="../media/image78.emf"/><Relationship Id="rId7" Type="http://schemas.openxmlformats.org/officeDocument/2006/relationships/image" Target="../media/image71.e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76.emf"/><Relationship Id="rId2" Type="http://schemas.openxmlformats.org/officeDocument/2006/relationships/tags" Target="../tags/tag8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73.emf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5.e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77.emf"/><Relationship Id="rId4" Type="http://schemas.openxmlformats.org/officeDocument/2006/relationships/audio" Target="../media/media15.wav"/><Relationship Id="rId9" Type="http://schemas.openxmlformats.org/officeDocument/2006/relationships/image" Target="../media/image72.emf"/><Relationship Id="rId14" Type="http://schemas.openxmlformats.org/officeDocument/2006/relationships/oleObject" Target="../embeddings/oleObject25.bin"/><Relationship Id="rId2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audio" Target="../media/media16.wav"/><Relationship Id="rId7" Type="http://schemas.openxmlformats.org/officeDocument/2006/relationships/oleObject" Target="../embeddings/oleObject30.bin"/><Relationship Id="rId2" Type="http://schemas.microsoft.com/office/2007/relationships/media" Target="../media/media16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87.emf"/><Relationship Id="rId3" Type="http://schemas.openxmlformats.org/officeDocument/2006/relationships/audio" Target="../media/media17.wav"/><Relationship Id="rId21" Type="http://schemas.openxmlformats.org/officeDocument/2006/relationships/image" Target="../media/image6.png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84.emf"/><Relationship Id="rId17" Type="http://schemas.openxmlformats.org/officeDocument/2006/relationships/oleObject" Target="../embeddings/oleObject37.bin"/><Relationship Id="rId2" Type="http://schemas.microsoft.com/office/2007/relationships/media" Target="../media/media17.wav"/><Relationship Id="rId16" Type="http://schemas.openxmlformats.org/officeDocument/2006/relationships/image" Target="../media/image86.emf"/><Relationship Id="rId20" Type="http://schemas.openxmlformats.org/officeDocument/2006/relationships/image" Target="../media/image88.e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e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83.emf"/><Relationship Id="rId19" Type="http://schemas.openxmlformats.org/officeDocument/2006/relationships/oleObject" Target="../embeddings/oleObject38.bin"/><Relationship Id="rId4" Type="http://schemas.openxmlformats.org/officeDocument/2006/relationships/slideLayout" Target="../slideLayouts/slideLayout75.xml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8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95.png"/><Relationship Id="rId18" Type="http://schemas.openxmlformats.org/officeDocument/2006/relationships/image" Target="../media/image6.png"/><Relationship Id="rId3" Type="http://schemas.microsoft.com/office/2007/relationships/media" Target="../media/media18.wav"/><Relationship Id="rId7" Type="http://schemas.openxmlformats.org/officeDocument/2006/relationships/image" Target="../media/image89.emf"/><Relationship Id="rId12" Type="http://schemas.openxmlformats.org/officeDocument/2006/relationships/image" Target="../media/image91.wmf"/><Relationship Id="rId17" Type="http://schemas.openxmlformats.org/officeDocument/2006/relationships/image" Target="../media/image93.emf"/><Relationship Id="rId2" Type="http://schemas.openxmlformats.org/officeDocument/2006/relationships/tags" Target="../tags/tag9.xml"/><Relationship Id="rId16" Type="http://schemas.openxmlformats.org/officeDocument/2006/relationships/oleObject" Target="../embeddings/oleObject43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9.bin"/><Relationship Id="rId11" Type="http://schemas.openxmlformats.org/officeDocument/2006/relationships/oleObject" Target="../embeddings/oleObject41.bin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92.wmf"/><Relationship Id="rId10" Type="http://schemas.openxmlformats.org/officeDocument/2006/relationships/image" Target="../media/image94.png"/><Relationship Id="rId4" Type="http://schemas.openxmlformats.org/officeDocument/2006/relationships/audio" Target="../media/media18.wav"/><Relationship Id="rId9" Type="http://schemas.openxmlformats.org/officeDocument/2006/relationships/image" Target="../media/image90.emf"/><Relationship Id="rId14" Type="http://schemas.openxmlformats.org/officeDocument/2006/relationships/oleObject" Target="../embeddings/oleObject4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6.png"/><Relationship Id="rId3" Type="http://schemas.openxmlformats.org/officeDocument/2006/relationships/audio" Target="../media/media19.wav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98.emf"/><Relationship Id="rId2" Type="http://schemas.microsoft.com/office/2007/relationships/media" Target="../media/media19.wa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6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100.tiff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9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audio" Target="../media/media20.wav"/><Relationship Id="rId7" Type="http://schemas.openxmlformats.org/officeDocument/2006/relationships/image" Target="../media/image101.wmf"/><Relationship Id="rId2" Type="http://schemas.microsoft.com/office/2007/relationships/media" Target="../media/media20.wav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6.png"/><Relationship Id="rId5" Type="http://schemas.openxmlformats.org/officeDocument/2006/relationships/image" Target="../media/image103.png"/><Relationship Id="rId10" Type="http://schemas.openxmlformats.org/officeDocument/2006/relationships/image" Target="../media/image104.png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10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6.png"/><Relationship Id="rId4" Type="http://schemas.openxmlformats.org/officeDocument/2006/relationships/image" Target="../media/image10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tiff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.png"/><Relationship Id="rId3" Type="http://schemas.openxmlformats.org/officeDocument/2006/relationships/audio" Target="../media/media3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emf"/><Relationship Id="rId2" Type="http://schemas.microsoft.com/office/2007/relationships/media" Target="../media/media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17.xml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wav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5.bin"/><Relationship Id="rId4" Type="http://schemas.openxmlformats.org/officeDocument/2006/relationships/audio" Target="../media/media4.wav"/><Relationship Id="rId9" Type="http://schemas.openxmlformats.org/officeDocument/2006/relationships/image" Target="../media/image16.jpeg"/><Relationship Id="rId1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3.emf"/><Relationship Id="rId26" Type="http://schemas.openxmlformats.org/officeDocument/2006/relationships/image" Target="../media/image26.emf"/><Relationship Id="rId3" Type="http://schemas.microsoft.com/office/2007/relationships/media" Target="../media/media5.wav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29.png"/><Relationship Id="rId12" Type="http://schemas.openxmlformats.org/officeDocument/2006/relationships/image" Target="../media/image20.e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2.bin"/><Relationship Id="rId2" Type="http://schemas.openxmlformats.org/officeDocument/2006/relationships/tags" Target="../tags/tag2.xml"/><Relationship Id="rId16" Type="http://schemas.openxmlformats.org/officeDocument/2006/relationships/image" Target="../media/image22.emf"/><Relationship Id="rId20" Type="http://schemas.openxmlformats.org/officeDocument/2006/relationships/image" Target="../media/image24.e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33.png"/><Relationship Id="rId28" Type="http://schemas.openxmlformats.org/officeDocument/2006/relationships/image" Target="../media/image27.emf"/><Relationship Id="rId10" Type="http://schemas.openxmlformats.org/officeDocument/2006/relationships/image" Target="../media/image32.png"/><Relationship Id="rId19" Type="http://schemas.openxmlformats.org/officeDocument/2006/relationships/oleObject" Target="../embeddings/oleObject10.bin"/><Relationship Id="rId4" Type="http://schemas.openxmlformats.org/officeDocument/2006/relationships/audio" Target="../media/media5.wav"/><Relationship Id="rId9" Type="http://schemas.openxmlformats.org/officeDocument/2006/relationships/image" Target="../media/image31.png"/><Relationship Id="rId14" Type="http://schemas.openxmlformats.org/officeDocument/2006/relationships/image" Target="../media/image21.emf"/><Relationship Id="rId22" Type="http://schemas.openxmlformats.org/officeDocument/2006/relationships/image" Target="../media/image25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audio" Target="../media/media6.wav"/><Relationship Id="rId7" Type="http://schemas.openxmlformats.org/officeDocument/2006/relationships/oleObject" Target="../embeddings/oleObject16.bin"/><Relationship Id="rId2" Type="http://schemas.microsoft.com/office/2007/relationships/media" Target="../media/media6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microsoft.com/office/2007/relationships/media" Target="../media/media7.wav"/><Relationship Id="rId7" Type="http://schemas.openxmlformats.org/officeDocument/2006/relationships/image" Target="../media/image37.emf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9.emf"/><Relationship Id="rId5" Type="http://schemas.openxmlformats.org/officeDocument/2006/relationships/slideLayout" Target="../slideLayouts/slideLayout21.xml"/><Relationship Id="rId10" Type="http://schemas.openxmlformats.org/officeDocument/2006/relationships/oleObject" Target="../embeddings/oleObject19.bin"/><Relationship Id="rId4" Type="http://schemas.openxmlformats.org/officeDocument/2006/relationships/audio" Target="../media/media7.wav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8.wav"/><Relationship Id="rId7" Type="http://schemas.openxmlformats.org/officeDocument/2006/relationships/image" Target="../media/image40.emf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8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28600" y="2133600"/>
            <a:ext cx="8686800" cy="2057400"/>
          </a:xfrm>
          <a:prstGeom prst="rect">
            <a:avLst/>
          </a:prstGeom>
          <a:solidFill>
            <a:srgbClr val="8000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Completely </a:t>
            </a:r>
            <a:r>
              <a:rPr lang="en-US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Alternating Copolymerization </a:t>
            </a:r>
            <a:r>
              <a:rPr lang="en-US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of CO</a:t>
            </a:r>
            <a:r>
              <a:rPr lang="en-US" sz="3500" b="1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2</a:t>
            </a:r>
            <a:r>
              <a:rPr lang="en-US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and </a:t>
            </a:r>
            <a:r>
              <a:rPr lang="en-US" sz="35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Epoxides to  </a:t>
            </a:r>
            <a:r>
              <a:rPr lang="en-US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Polycarbonates 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ulim" pitchFamily="34" charset="-127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371600" y="4495800"/>
            <a:ext cx="640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200" i="1" dirty="0"/>
              <a:t>Donald J. Darensbourg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1600" i="1" dirty="0"/>
              <a:t>Texas A&amp;M University, Department of Chemistry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1600" i="1" dirty="0"/>
              <a:t>djdarens@mail.chem.tamu.edu</a:t>
            </a:r>
          </a:p>
        </p:txBody>
      </p:sp>
      <p:pic>
        <p:nvPicPr>
          <p:cNvPr id="78919" name="Picture 71" descr="C:\Users\ethel.mejia\Pictures\TAMU Logos\TAMU-logos-cmyk\TAM-Stack\TAM-Sta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18" y="381000"/>
            <a:ext cx="181956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Canvas 310"/>
          <p:cNvGrpSpPr/>
          <p:nvPr/>
        </p:nvGrpSpPr>
        <p:grpSpPr>
          <a:xfrm>
            <a:off x="1120487" y="5353050"/>
            <a:ext cx="6903026" cy="1276350"/>
            <a:chOff x="0" y="0"/>
            <a:chExt cx="5666665" cy="1047750"/>
          </a:xfrm>
        </p:grpSpPr>
        <p:sp>
          <p:nvSpPr>
            <p:cNvPr id="38" name="Rectangle 37"/>
            <p:cNvSpPr/>
            <p:nvPr/>
          </p:nvSpPr>
          <p:spPr>
            <a:xfrm>
              <a:off x="0" y="0"/>
              <a:ext cx="5486400" cy="1047750"/>
            </a:xfrm>
            <a:prstGeom prst="rect">
              <a:avLst/>
            </a:prstGeom>
          </p:spPr>
        </p:sp>
        <p:pic>
          <p:nvPicPr>
            <p:cNvPr id="39" name="Picture 38" descr="D:\darensbourg\Papers\2014 Review\EO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0859" y="166534"/>
              <a:ext cx="834280" cy="643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 descr="D:\darensbourg\Papers\2014 Review\CO2.pn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81124" y="223685"/>
              <a:ext cx="743719" cy="649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5650" y="268293"/>
              <a:ext cx="1209675" cy="604838"/>
            </a:xfrm>
            <a:prstGeom prst="rect">
              <a:avLst/>
            </a:prstGeom>
          </p:spPr>
        </p:pic>
        <p:sp>
          <p:nvSpPr>
            <p:cNvPr id="42" name="Text Box 304"/>
            <p:cNvSpPr txBox="1"/>
            <p:nvPr/>
          </p:nvSpPr>
          <p:spPr>
            <a:xfrm>
              <a:off x="831518" y="47625"/>
              <a:ext cx="733425" cy="7143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+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pic>
          <p:nvPicPr>
            <p:cNvPr id="43" name="Picture 42" descr="d:\darensbourg\Papers\2014 Review\EC.pn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2765" y="0"/>
              <a:ext cx="723900" cy="1012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 Box 93"/>
            <p:cNvSpPr txBox="1"/>
            <p:nvPr/>
          </p:nvSpPr>
          <p:spPr>
            <a:xfrm>
              <a:off x="4379794" y="76200"/>
              <a:ext cx="733425" cy="7143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+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2162175" y="504825"/>
              <a:ext cx="1009650" cy="0"/>
            </a:xfrm>
            <a:prstGeom prst="straightConnector1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tailEnd type="triangle" w="med" len="lg"/>
            </a:ln>
            <a:effectLst/>
          </p:spPr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2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6"/>
    </mc:Choice>
    <mc:Fallback>
      <p:transition spd="slow" advTm="37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620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 Desired Properties</a:t>
            </a: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139700" y="6474768"/>
            <a:ext cx="76327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  <a:ea typeface="굴림" charset="-127"/>
                <a:cs typeface="굴림" charset="-127"/>
              </a:rPr>
              <a:t>Seong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J.E.; Na, S.J.; </a:t>
            </a:r>
            <a:r>
              <a:rPr lang="en-US" sz="900" dirty="0" err="1" smtClean="0">
                <a:solidFill>
                  <a:srgbClr val="000000"/>
                </a:solidFill>
                <a:ea typeface="굴림" charset="-127"/>
                <a:cs typeface="굴림" charset="-127"/>
              </a:rPr>
              <a:t>Cyriac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A.; Kim, B.-W.; Lee, B.Y. </a:t>
            </a:r>
            <a:r>
              <a:rPr lang="en-US" sz="9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Macromolecules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. </a:t>
            </a:r>
            <a:r>
              <a:rPr lang="en-US" sz="900" b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2010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</a:t>
            </a:r>
            <a:r>
              <a:rPr lang="en-US" sz="9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43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903-908.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4" y="864269"/>
            <a:ext cx="2225040" cy="8763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0852" y="1062863"/>
            <a:ext cx="17132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2D2D8A"/>
                </a:solidFill>
              </a:rPr>
              <a:t>BPA Polycarbonate</a:t>
            </a:r>
          </a:p>
          <a:p>
            <a:pPr algn="ctr"/>
            <a:r>
              <a:rPr lang="en-US" sz="1300" b="1" dirty="0" err="1" smtClean="0">
                <a:solidFill>
                  <a:srgbClr val="2D2D8A"/>
                </a:solidFill>
              </a:rPr>
              <a:t>Lexan</a:t>
            </a:r>
            <a:r>
              <a:rPr lang="en-US" sz="1300" b="1" baseline="30000" dirty="0" smtClean="0">
                <a:solidFill>
                  <a:srgbClr val="2D2D8A"/>
                </a:solidFill>
              </a:rPr>
              <a:t>®</a:t>
            </a:r>
            <a:endParaRPr lang="en-US" sz="1300" b="1" baseline="30000" dirty="0">
              <a:solidFill>
                <a:srgbClr val="2D2D8A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7146" y="1806230"/>
            <a:ext cx="28893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 Industrial standard polycarbonate</a:t>
            </a: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endParaRPr lang="en-US" sz="200" dirty="0" smtClean="0">
              <a:solidFill>
                <a:srgbClr val="000000"/>
              </a:solidFill>
            </a:endParaRP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 T</a:t>
            </a:r>
            <a:r>
              <a:rPr lang="en-US" sz="1400" i="1" baseline="-25000" dirty="0" smtClean="0">
                <a:solidFill>
                  <a:srgbClr val="000000"/>
                </a:solidFill>
              </a:rPr>
              <a:t>g</a:t>
            </a:r>
            <a:r>
              <a:rPr lang="en-US" sz="1400" dirty="0" smtClean="0">
                <a:solidFill>
                  <a:srgbClr val="000000"/>
                </a:solidFill>
              </a:rPr>
              <a:t> ≈ 150 </a:t>
            </a:r>
            <a:r>
              <a:rPr lang="en-US" sz="1400" baseline="30000" dirty="0" err="1" smtClean="0">
                <a:solidFill>
                  <a:srgbClr val="000000"/>
                </a:solidFill>
              </a:rPr>
              <a:t>o</a:t>
            </a:r>
            <a:r>
              <a:rPr lang="en-US" sz="1400" dirty="0" err="1" smtClean="0">
                <a:solidFill>
                  <a:srgbClr val="000000"/>
                </a:solidFill>
              </a:rPr>
              <a:t>C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endParaRPr lang="en-US" sz="200" dirty="0" smtClean="0">
              <a:solidFill>
                <a:srgbClr val="000000"/>
              </a:solidFill>
            </a:endParaRP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 Amorphous, robust polymer</a:t>
            </a: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endParaRPr lang="en-US" sz="200" dirty="0" smtClean="0">
              <a:solidFill>
                <a:srgbClr val="000000"/>
              </a:solidFill>
            </a:endParaRP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 High 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i="1" baseline="-25000" dirty="0" err="1" smtClean="0">
                <a:solidFill>
                  <a:srgbClr val="000000"/>
                </a:solidFill>
              </a:rPr>
              <a:t>n</a:t>
            </a:r>
            <a:r>
              <a:rPr lang="en-US" sz="1400" dirty="0" err="1" smtClean="0">
                <a:solidFill>
                  <a:srgbClr val="000000"/>
                </a:solidFill>
              </a:rPr>
              <a:t>’s</a:t>
            </a:r>
            <a:r>
              <a:rPr lang="en-US" sz="1400" dirty="0" smtClean="0">
                <a:solidFill>
                  <a:srgbClr val="000000"/>
                </a:solidFill>
              </a:rPr>
              <a:t> achievable</a:t>
            </a: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endParaRPr lang="en-US" sz="200" dirty="0" smtClean="0">
              <a:solidFill>
                <a:srgbClr val="000000"/>
              </a:solidFill>
            </a:endParaRP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 Chain entanglement at low MW</a:t>
            </a:r>
          </a:p>
          <a:p>
            <a:pPr algn="ctr">
              <a:buClr>
                <a:srgbClr val="2D2D8A">
                  <a:lumMod val="60000"/>
                  <a:lumOff val="40000"/>
                </a:srgbClr>
              </a:buClr>
            </a:pPr>
            <a:endParaRPr lang="en-US" sz="200" dirty="0" smtClean="0">
              <a:solidFill>
                <a:srgbClr val="000000"/>
              </a:solidFill>
            </a:endParaRPr>
          </a:p>
        </p:txBody>
      </p:sp>
      <p:sp>
        <p:nvSpPr>
          <p:cNvPr id="58" name="Rectangle 59"/>
          <p:cNvSpPr>
            <a:spLocks noChangeArrowheads="1"/>
          </p:cNvSpPr>
          <p:nvPr/>
        </p:nvSpPr>
        <p:spPr bwMode="auto">
          <a:xfrm>
            <a:off x="139700" y="6307915"/>
            <a:ext cx="76327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Wu, G.-P.; Wei, S.-H.; Lu, X.-B.; </a:t>
            </a:r>
            <a:r>
              <a:rPr lang="en-US" sz="900" dirty="0" err="1" smtClean="0">
                <a:solidFill>
                  <a:srgbClr val="000000"/>
                </a:solidFill>
                <a:ea typeface="굴림" charset="-127"/>
                <a:cs typeface="굴림" charset="-127"/>
              </a:rPr>
              <a:t>Ren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W.-M.; </a:t>
            </a:r>
            <a:r>
              <a:rPr lang="en-US" sz="900" dirty="0" err="1" smtClean="0">
                <a:solidFill>
                  <a:srgbClr val="000000"/>
                </a:solidFill>
                <a:ea typeface="굴림" charset="-127"/>
                <a:cs typeface="굴림" charset="-127"/>
              </a:rPr>
              <a:t>Darensbourg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D.J.  </a:t>
            </a:r>
            <a:r>
              <a:rPr lang="en-US" sz="9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Macromolecules </a:t>
            </a:r>
            <a:r>
              <a:rPr lang="en-US" sz="900" b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2010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</a:t>
            </a:r>
            <a:r>
              <a:rPr lang="en-US" sz="9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43</a:t>
            </a:r>
            <a:r>
              <a:rPr lang="en-US" sz="9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, 9202-9204.</a:t>
            </a:r>
            <a:endParaRPr lang="en-US" sz="900" dirty="0">
              <a:solidFill>
                <a:srgbClr val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01260" y="243844"/>
            <a:ext cx="3833920" cy="6248662"/>
            <a:chOff x="5001260" y="243844"/>
            <a:chExt cx="3833920" cy="6248662"/>
          </a:xfrm>
        </p:grpSpPr>
        <p:sp>
          <p:nvSpPr>
            <p:cNvPr id="39" name="TextBox 38"/>
            <p:cNvSpPr txBox="1"/>
            <p:nvPr/>
          </p:nvSpPr>
          <p:spPr>
            <a:xfrm>
              <a:off x="6364998" y="4357371"/>
              <a:ext cx="2160599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2F1257"/>
                  </a:solidFill>
                </a:rPr>
                <a:t>poly(propylene carbonate)</a:t>
              </a:r>
            </a:p>
            <a:p>
              <a:pPr algn="ctr"/>
              <a:endParaRPr lang="en-US" sz="2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T</a:t>
              </a:r>
              <a:r>
                <a:rPr lang="en-US" sz="1100" i="1" baseline="-25000" dirty="0" smtClean="0">
                  <a:solidFill>
                    <a:srgbClr val="000000"/>
                  </a:solidFill>
                </a:rPr>
                <a:t>g</a:t>
              </a:r>
              <a:r>
                <a:rPr lang="en-US" sz="1100" dirty="0" smtClean="0">
                  <a:solidFill>
                    <a:srgbClr val="000000"/>
                  </a:solidFill>
                </a:rPr>
                <a:t> ≈ 40 </a:t>
              </a:r>
              <a:r>
                <a:rPr lang="en-US" sz="1100" baseline="30000" dirty="0" err="1" smtClean="0">
                  <a:solidFill>
                    <a:srgbClr val="000000"/>
                  </a:solidFill>
                </a:rPr>
                <a:t>o</a:t>
              </a:r>
              <a:r>
                <a:rPr lang="en-US" sz="1100" dirty="0" err="1" smtClean="0">
                  <a:solidFill>
                    <a:srgbClr val="000000"/>
                  </a:solidFill>
                </a:rPr>
                <a:t>C</a:t>
              </a:r>
              <a:endParaRPr lang="en-US" sz="11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excellent mechanical properties</a:t>
              </a:r>
            </a:p>
            <a:p>
              <a:pPr algn="ctr"/>
              <a:r>
                <a:rPr lang="en-US" sz="1100" i="1" dirty="0" smtClean="0">
                  <a:solidFill>
                    <a:srgbClr val="000000"/>
                  </a:solidFill>
                </a:rPr>
                <a:t>industrially produced</a:t>
              </a:r>
            </a:p>
            <a:p>
              <a:pPr algn="ctr"/>
              <a:endParaRPr lang="en-US" sz="1100" b="1" dirty="0" smtClean="0">
                <a:solidFill>
                  <a:srgbClr val="2F1257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72938" y="1641914"/>
              <a:ext cx="21288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rgbClr val="2F1257"/>
                  </a:solidFill>
                </a:rPr>
                <a:t>poly(cyclohexene</a:t>
              </a:r>
              <a:r>
                <a:rPr lang="en-US" sz="1100" b="1" dirty="0" smtClean="0">
                  <a:solidFill>
                    <a:srgbClr val="2F1257"/>
                  </a:solidFill>
                </a:rPr>
                <a:t> carbonate)</a:t>
              </a:r>
            </a:p>
            <a:p>
              <a:pPr algn="ctr"/>
              <a:endParaRPr lang="en-US" sz="2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T</a:t>
              </a:r>
              <a:r>
                <a:rPr lang="en-US" sz="1100" i="1" baseline="-25000" dirty="0" smtClean="0">
                  <a:solidFill>
                    <a:srgbClr val="000000"/>
                  </a:solidFill>
                </a:rPr>
                <a:t>g</a:t>
              </a:r>
              <a:r>
                <a:rPr lang="en-US" sz="1100" dirty="0" smtClean="0">
                  <a:solidFill>
                    <a:srgbClr val="000000"/>
                  </a:solidFill>
                </a:rPr>
                <a:t> ≈ 115 </a:t>
              </a:r>
              <a:r>
                <a:rPr lang="en-US" sz="1100" baseline="30000" dirty="0" err="1" smtClean="0">
                  <a:solidFill>
                    <a:srgbClr val="000000"/>
                  </a:solidFill>
                </a:rPr>
                <a:t>o</a:t>
              </a:r>
              <a:r>
                <a:rPr lang="en-US" sz="1100" dirty="0" err="1" smtClean="0">
                  <a:solidFill>
                    <a:srgbClr val="000000"/>
                  </a:solidFill>
                </a:rPr>
                <a:t>C</a:t>
              </a:r>
              <a:endParaRPr lang="en-US" sz="11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easy to polymerize</a:t>
              </a: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brittle polymer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45446" y="2912124"/>
              <a:ext cx="178383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rgbClr val="2F1257"/>
                  </a:solidFill>
                </a:rPr>
                <a:t>poly(styrene</a:t>
              </a:r>
              <a:r>
                <a:rPr lang="en-US" sz="1100" b="1" dirty="0" smtClean="0">
                  <a:solidFill>
                    <a:srgbClr val="2F1257"/>
                  </a:solidFill>
                </a:rPr>
                <a:t> carbonate)</a:t>
              </a:r>
            </a:p>
            <a:p>
              <a:pPr algn="ctr"/>
              <a:endParaRPr lang="en-US" sz="2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T</a:t>
              </a:r>
              <a:r>
                <a:rPr lang="en-US" sz="1100" i="1" baseline="-25000" dirty="0" smtClean="0">
                  <a:solidFill>
                    <a:srgbClr val="000000"/>
                  </a:solidFill>
                </a:rPr>
                <a:t>g</a:t>
              </a:r>
              <a:r>
                <a:rPr lang="en-US" sz="1100" dirty="0" smtClean="0">
                  <a:solidFill>
                    <a:srgbClr val="000000"/>
                  </a:solidFill>
                </a:rPr>
                <a:t> ≈ 80 </a:t>
              </a:r>
              <a:r>
                <a:rPr lang="en-US" sz="1100" baseline="30000" dirty="0" err="1" smtClean="0">
                  <a:solidFill>
                    <a:srgbClr val="000000"/>
                  </a:solidFill>
                </a:rPr>
                <a:t>o</a:t>
              </a:r>
              <a:r>
                <a:rPr lang="en-US" sz="1100" dirty="0" err="1" smtClean="0">
                  <a:solidFill>
                    <a:srgbClr val="000000"/>
                  </a:solidFill>
                </a:rPr>
                <a:t>C</a:t>
              </a:r>
              <a:endParaRPr lang="en-US" sz="11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sensitive polymerization</a:t>
              </a:r>
            </a:p>
            <a:p>
              <a:pPr algn="ctr"/>
              <a:endParaRPr lang="en-US" sz="1100" b="1" dirty="0" smtClean="0">
                <a:solidFill>
                  <a:srgbClr val="2F1257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260" y="1421871"/>
              <a:ext cx="1246505" cy="112268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260" y="4217349"/>
              <a:ext cx="1246505" cy="9080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260" y="2670378"/>
              <a:ext cx="1246505" cy="141160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260" y="5369826"/>
              <a:ext cx="1395095" cy="112268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497229" y="5585520"/>
              <a:ext cx="189355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2F1257"/>
                  </a:solidFill>
                </a:rPr>
                <a:t>poly(1-hexene carbonate)</a:t>
              </a:r>
            </a:p>
            <a:p>
              <a:pPr algn="ctr"/>
              <a:endParaRPr lang="en-US" sz="2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T</a:t>
              </a:r>
              <a:r>
                <a:rPr lang="en-US" sz="1100" i="1" baseline="-25000" dirty="0" smtClean="0">
                  <a:solidFill>
                    <a:srgbClr val="000000"/>
                  </a:solidFill>
                </a:rPr>
                <a:t>g</a:t>
              </a:r>
              <a:r>
                <a:rPr lang="en-US" sz="1100" dirty="0" smtClean="0">
                  <a:solidFill>
                    <a:srgbClr val="000000"/>
                  </a:solidFill>
                </a:rPr>
                <a:t> ≈ -15 </a:t>
              </a:r>
              <a:r>
                <a:rPr lang="en-US" sz="1100" baseline="30000" dirty="0" err="1" smtClean="0">
                  <a:solidFill>
                    <a:srgbClr val="000000"/>
                  </a:solidFill>
                </a:rPr>
                <a:t>o</a:t>
              </a:r>
              <a:r>
                <a:rPr lang="en-US" sz="1100" dirty="0" err="1" smtClean="0">
                  <a:solidFill>
                    <a:srgbClr val="000000"/>
                  </a:solidFill>
                </a:rPr>
                <a:t>C</a:t>
              </a:r>
              <a:endParaRPr lang="en-US" sz="1100" dirty="0" smtClean="0">
                <a:solidFill>
                  <a:srgbClr val="000000"/>
                </a:solidFill>
              </a:endParaRPr>
            </a:p>
            <a:p>
              <a:pPr algn="ctr"/>
              <a:endParaRPr lang="en-US" sz="1100" b="1" dirty="0" smtClean="0">
                <a:solidFill>
                  <a:srgbClr val="2F1257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34505" y="245291"/>
              <a:ext cx="3239217" cy="858022"/>
            </a:xfrm>
            <a:prstGeom prst="rect">
              <a:avLst/>
            </a:prstGeom>
            <a:solidFill>
              <a:srgbClr val="A4A4A4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547177" y="243844"/>
              <a:ext cx="457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  <a:latin typeface="Palatino"/>
                  <a:cs typeface="Palatino"/>
                </a:rPr>
                <a:t>?</a:t>
              </a:r>
              <a:endParaRPr lang="en-US" sz="4800" b="1" dirty="0">
                <a:solidFill>
                  <a:srgbClr val="FF0000"/>
                </a:solidFill>
                <a:latin typeface="Palatino"/>
                <a:cs typeface="Palatino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rot="16200000" flipV="1">
              <a:off x="6515074" y="3386958"/>
              <a:ext cx="4602885" cy="37326"/>
            </a:xfrm>
            <a:prstGeom prst="straightConnector1">
              <a:avLst/>
            </a:prstGeom>
            <a:ln w="209550" cmpd="sng">
              <a:gradFill flip="none" rotWithShape="1">
                <a:gsLst>
                  <a:gs pos="0">
                    <a:srgbClr val="DAE4FF"/>
                  </a:gs>
                  <a:gs pos="77000">
                    <a:srgbClr val="2B0E5B"/>
                  </a:gs>
                </a:gsLst>
                <a:lin ang="0" scaled="1"/>
                <a:tileRect/>
              </a:gra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49"/>
          <p:cNvGrpSpPr/>
          <p:nvPr/>
        </p:nvGrpSpPr>
        <p:grpSpPr>
          <a:xfrm>
            <a:off x="471091" y="3491206"/>
            <a:ext cx="3688744" cy="2393838"/>
            <a:chOff x="471091" y="3377946"/>
            <a:chExt cx="3688744" cy="2393838"/>
          </a:xfrm>
        </p:grpSpPr>
        <p:cxnSp>
          <p:nvCxnSpPr>
            <p:cNvPr id="33" name="Straight Arrow Connector 32"/>
            <p:cNvCxnSpPr/>
            <p:nvPr/>
          </p:nvCxnSpPr>
          <p:spPr>
            <a:xfrm rot="16200000" flipH="1">
              <a:off x="1970463" y="4990098"/>
              <a:ext cx="799277" cy="3246"/>
            </a:xfrm>
            <a:prstGeom prst="straightConnector1">
              <a:avLst/>
            </a:prstGeom>
            <a:ln w="53975">
              <a:solidFill>
                <a:srgbClr val="16784A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6"/>
            <p:cNvGrpSpPr/>
            <p:nvPr/>
          </p:nvGrpSpPr>
          <p:grpSpPr>
            <a:xfrm>
              <a:off x="471091" y="3377946"/>
              <a:ext cx="3688744" cy="1197164"/>
              <a:chOff x="471091" y="3847166"/>
              <a:chExt cx="3688744" cy="1197164"/>
            </a:xfrm>
          </p:grpSpPr>
          <p:sp useBgFill="1">
            <p:nvSpPr>
              <p:cNvPr id="26" name="Rectangle 25"/>
              <p:cNvSpPr/>
              <p:nvPr/>
            </p:nvSpPr>
            <p:spPr>
              <a:xfrm>
                <a:off x="649057" y="3847166"/>
                <a:ext cx="3437244" cy="1197164"/>
              </a:xfrm>
              <a:prstGeom prst="rect">
                <a:avLst/>
              </a:prstGeom>
              <a:ln w="12700" cmpd="sng">
                <a:solidFill>
                  <a:srgbClr val="2F1257"/>
                </a:solidFill>
                <a:prstDash val="sysDash"/>
              </a:ln>
              <a:effectLst>
                <a:outerShdw blurRad="40005" dist="22987" dir="27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1091" y="3960426"/>
                <a:ext cx="368874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 smtClean="0">
                    <a:solidFill>
                      <a:srgbClr val="000000"/>
                    </a:solidFill>
                  </a:rPr>
                  <a:t>What conditions can we use to</a:t>
                </a:r>
              </a:p>
              <a:p>
                <a:pPr algn="ctr"/>
                <a:endParaRPr lang="en-US" sz="200" b="1" i="1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600" b="1" i="1" dirty="0" smtClean="0">
                    <a:solidFill>
                      <a:srgbClr val="000000"/>
                    </a:solidFill>
                  </a:rPr>
                  <a:t>produce polymers similar </a:t>
                </a:r>
              </a:p>
              <a:p>
                <a:pPr algn="ctr"/>
                <a:endParaRPr lang="en-US" sz="200" b="1" i="1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600" b="1" i="1" dirty="0" smtClean="0">
                    <a:solidFill>
                      <a:srgbClr val="000000"/>
                    </a:solidFill>
                  </a:rPr>
                  <a:t>to that of BPA polycarbonate?</a:t>
                </a:r>
                <a:endParaRPr lang="en-US" sz="1600" b="1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57146" y="5464007"/>
              <a:ext cx="34291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000000"/>
                  </a:solidFill>
                </a:rPr>
                <a:t>high glass transition temperature (T</a:t>
              </a:r>
              <a:r>
                <a:rPr lang="en-US" sz="1400" i="1" baseline="-25000" dirty="0" smtClean="0">
                  <a:solidFill>
                    <a:srgbClr val="000000"/>
                  </a:solidFill>
                </a:rPr>
                <a:t>g</a:t>
              </a:r>
              <a:r>
                <a:rPr lang="en-US" sz="1400" i="1" dirty="0" smtClean="0">
                  <a:solidFill>
                    <a:srgbClr val="000000"/>
                  </a:solidFill>
                </a:rPr>
                <a:t>)</a:t>
              </a:r>
              <a:endParaRPr lang="en-US" sz="1400" i="1" dirty="0">
                <a:solidFill>
                  <a:srgbClr val="00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4354" y="5234001"/>
              <a:ext cx="11384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Our Focus: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70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0"/>
    </mc:Choice>
    <mc:Fallback>
      <p:transition spd="slow" advTm="25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95" y="2996028"/>
            <a:ext cx="3566160" cy="287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429500" y="4137025"/>
            <a:ext cx="112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T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d</a:t>
            </a:r>
            <a:r>
              <a:rPr lang="en-US" sz="1400" b="1" dirty="0" smtClean="0">
                <a:solidFill>
                  <a:srgbClr val="000000"/>
                </a:solidFill>
              </a:rPr>
              <a:t> ~ 249 </a:t>
            </a:r>
            <a:r>
              <a:rPr lang="en-US" sz="1400" b="1" baseline="30000" dirty="0" err="1" smtClean="0">
                <a:solidFill>
                  <a:srgbClr val="000000"/>
                </a:solidFill>
              </a:rPr>
              <a:t>o</a:t>
            </a:r>
            <a:r>
              <a:rPr lang="en-US" sz="1400" b="1" dirty="0" err="1" smtClean="0">
                <a:solidFill>
                  <a:srgbClr val="000000"/>
                </a:solidFill>
              </a:rPr>
              <a:t>C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31"/>
          <p:cNvGrpSpPr>
            <a:grpSpLocks noChangeAspect="1"/>
          </p:cNvGrpSpPr>
          <p:nvPr/>
        </p:nvGrpSpPr>
        <p:grpSpPr>
          <a:xfrm>
            <a:off x="142874" y="2661698"/>
            <a:ext cx="3931920" cy="3198254"/>
            <a:chOff x="142875" y="3242846"/>
            <a:chExt cx="3847397" cy="3129502"/>
          </a:xfrm>
        </p:grpSpPr>
        <p:grpSp>
          <p:nvGrpSpPr>
            <p:cNvPr id="13" name="Group 30"/>
            <p:cNvGrpSpPr/>
            <p:nvPr/>
          </p:nvGrpSpPr>
          <p:grpSpPr>
            <a:xfrm>
              <a:off x="142875" y="3242846"/>
              <a:ext cx="3456432" cy="3129502"/>
              <a:chOff x="142875" y="3242846"/>
              <a:chExt cx="3456432" cy="312950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74625" y="3242846"/>
                <a:ext cx="250248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err="1" smtClean="0">
                    <a:solidFill>
                      <a:srgbClr val="3D1980"/>
                    </a:solidFill>
                    <a:latin typeface="Arial"/>
                    <a:cs typeface="Arial"/>
                  </a:rPr>
                  <a:t>Poly(indene</a:t>
                </a:r>
                <a:r>
                  <a:rPr lang="en-US" sz="1600" b="1" i="1" dirty="0" smtClean="0">
                    <a:solidFill>
                      <a:srgbClr val="3D1980"/>
                    </a:solidFill>
                    <a:latin typeface="Arial"/>
                    <a:cs typeface="Arial"/>
                  </a:rPr>
                  <a:t> carbonate)</a:t>
                </a:r>
                <a:endParaRPr lang="en-US" sz="1600" b="1" i="1" dirty="0">
                  <a:solidFill>
                    <a:srgbClr val="3D198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20" name="Picture 19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75" y="3538584"/>
                <a:ext cx="3456432" cy="2833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 useBgFill="1">
          <p:nvSpPr>
            <p:cNvPr id="23" name="TextBox 22"/>
            <p:cNvSpPr txBox="1"/>
            <p:nvPr/>
          </p:nvSpPr>
          <p:spPr>
            <a:xfrm>
              <a:off x="2366109" y="4402554"/>
              <a:ext cx="1624163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400" b="1" baseline="-25000" dirty="0" err="1" smtClean="0">
                  <a:solidFill>
                    <a:srgbClr val="000000"/>
                  </a:solidFill>
                </a:rPr>
                <a:t>g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around 140 </a:t>
              </a:r>
              <a:r>
                <a:rPr lang="en-US" sz="1400" b="1" baseline="30000" dirty="0" err="1" smtClean="0">
                  <a:solidFill>
                    <a:srgbClr val="000000"/>
                  </a:solidFill>
                </a:rPr>
                <a:t>o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C</a:t>
              </a:r>
              <a:endParaRPr lang="en-US" sz="1400" b="1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3548258" y="4987032"/>
            <a:ext cx="2242942" cy="1108968"/>
            <a:chOff x="3524251" y="5429250"/>
            <a:chExt cx="2242942" cy="1108968"/>
          </a:xfrm>
        </p:grpSpPr>
        <p:sp>
          <p:nvSpPr>
            <p:cNvPr id="24" name="TextBox 23"/>
            <p:cNvSpPr txBox="1"/>
            <p:nvPr/>
          </p:nvSpPr>
          <p:spPr>
            <a:xfrm>
              <a:off x="3524251" y="5461000"/>
              <a:ext cx="2242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3D1980"/>
                  </a:solidFill>
                </a:rPr>
                <a:t>Highest reported T</a:t>
              </a:r>
              <a:r>
                <a:rPr lang="en-US" sz="1600" b="1" i="1" baseline="-25000" dirty="0" smtClean="0">
                  <a:solidFill>
                    <a:srgbClr val="3D1980"/>
                  </a:solidFill>
                </a:rPr>
                <a:t>g</a:t>
              </a:r>
              <a:r>
                <a:rPr lang="en-US" sz="1600" b="1" i="1" dirty="0" smtClean="0">
                  <a:solidFill>
                    <a:srgbClr val="3D1980"/>
                  </a:solidFill>
                </a:rPr>
                <a:t> </a:t>
              </a:r>
            </a:p>
            <a:p>
              <a:pPr algn="ctr"/>
              <a:r>
                <a:rPr lang="en-US" sz="1600" b="1" i="1" dirty="0" smtClean="0">
                  <a:solidFill>
                    <a:srgbClr val="3D1980"/>
                  </a:solidFill>
                </a:rPr>
                <a:t>for CO</a:t>
              </a:r>
              <a:r>
                <a:rPr lang="en-US" sz="1600" b="1" i="1" baseline="-25000" dirty="0" smtClean="0">
                  <a:solidFill>
                    <a:srgbClr val="3D1980"/>
                  </a:solidFill>
                </a:rPr>
                <a:t>2</a:t>
              </a:r>
              <a:r>
                <a:rPr lang="en-US" sz="1600" b="1" i="1" dirty="0" smtClean="0">
                  <a:solidFill>
                    <a:srgbClr val="3D1980"/>
                  </a:solidFill>
                </a:rPr>
                <a:t>/epoxides coupling!</a:t>
              </a:r>
            </a:p>
            <a:p>
              <a:pPr algn="ctr"/>
              <a:endParaRPr lang="en-US" sz="1600" b="1" i="1" dirty="0">
                <a:solidFill>
                  <a:srgbClr val="3D198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83432" y="5429250"/>
              <a:ext cx="2152011" cy="911348"/>
            </a:xfrm>
            <a:prstGeom prst="rect">
              <a:avLst/>
            </a:prstGeom>
            <a:noFill/>
            <a:ln w="28575" cmpd="sng">
              <a:solidFill>
                <a:srgbClr val="0C424F">
                  <a:alpha val="59000"/>
                </a:srgb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rot="16200000" flipV="1">
            <a:off x="3582573" y="4370993"/>
            <a:ext cx="677022" cy="253913"/>
          </a:xfrm>
          <a:prstGeom prst="straightConnector1">
            <a:avLst/>
          </a:prstGeom>
          <a:ln w="38100">
            <a:solidFill>
              <a:srgbClr val="0A3742">
                <a:alpha val="49804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 bwMode="auto">
          <a:xfrm>
            <a:off x="1752600" y="3166532"/>
            <a:ext cx="755214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066167" y="3166532"/>
            <a:ext cx="7620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229350"/>
            <a:ext cx="2133600" cy="476250"/>
          </a:xfrm>
        </p:spPr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  Coupling of CO</a:t>
            </a:r>
            <a:r>
              <a:rPr lang="en-US" sz="2400" b="1" i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i="1" dirty="0" smtClean="0">
                <a:solidFill>
                  <a:srgbClr val="800000"/>
                </a:solidFill>
              </a:rPr>
              <a:t> and Indene Oxide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733425"/>
            <a:ext cx="4895850" cy="1552575"/>
          </a:xfrm>
          <a:prstGeom prst="rect">
            <a:avLst/>
          </a:prstGeom>
        </p:spPr>
      </p:pic>
      <p:pic>
        <p:nvPicPr>
          <p:cNvPr id="18" name="Picture 3" descr="C:\Users\ethel.mejia\Documents\papers\DJD\Whats New with CO2 (SJW)=Green Chem\Revised 2012.07\images\stephani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4218"/>
            <a:ext cx="1461472" cy="18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086600" y="2241379"/>
            <a:ext cx="1871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Stephanie Wilson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215900" y="6352401"/>
            <a:ext cx="763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Darensbourg, D.J.;</a:t>
            </a:r>
            <a:r>
              <a:rPr lang="de-DE" sz="1200" dirty="0" smtClean="0">
                <a:solidFill>
                  <a:srgbClr val="000000"/>
                </a:solidFill>
              </a:rPr>
              <a:t> Wilson, S. J. </a:t>
            </a:r>
            <a:r>
              <a:rPr lang="de-DE" sz="1200" i="1" dirty="0">
                <a:solidFill>
                  <a:srgbClr val="000000"/>
                </a:solidFill>
              </a:rPr>
              <a:t>J. Am. Chem. Soc.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b="1" dirty="0">
                <a:solidFill>
                  <a:srgbClr val="000000"/>
                </a:solidFill>
              </a:rPr>
              <a:t>2011</a:t>
            </a:r>
            <a:r>
              <a:rPr lang="de-DE" sz="1200" dirty="0">
                <a:solidFill>
                  <a:srgbClr val="000000"/>
                </a:solidFill>
              </a:rPr>
              <a:t>, </a:t>
            </a:r>
            <a:r>
              <a:rPr lang="de-DE" sz="1200" i="1" dirty="0">
                <a:solidFill>
                  <a:srgbClr val="000000"/>
                </a:solidFill>
              </a:rPr>
              <a:t>133</a:t>
            </a:r>
            <a:r>
              <a:rPr lang="de-DE" sz="1200" dirty="0">
                <a:solidFill>
                  <a:srgbClr val="000000"/>
                </a:solidFill>
              </a:rPr>
              <a:t>, 18610-18613.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38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1"/>
    </mc:Choice>
    <mc:Fallback>
      <p:transition spd="slow" advTm="1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Binary vs Bifunctional Catalyst Systems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207348" y="632503"/>
            <a:ext cx="3108960" cy="2654894"/>
            <a:chOff x="5207349" y="632506"/>
            <a:chExt cx="2535609" cy="2165282"/>
          </a:xfrm>
        </p:grpSpPr>
        <p:sp useBgFill="1">
          <p:nvSpPr>
            <p:cNvPr id="18" name="Rectangle 17"/>
            <p:cNvSpPr/>
            <p:nvPr/>
          </p:nvSpPr>
          <p:spPr>
            <a:xfrm>
              <a:off x="5207349" y="632506"/>
              <a:ext cx="2535609" cy="2165282"/>
            </a:xfrm>
            <a:prstGeom prst="rect">
              <a:avLst/>
            </a:prstGeom>
            <a:ln w="12700" cmpd="sng">
              <a:solidFill>
                <a:srgbClr val="B60E00"/>
              </a:solidFill>
              <a:prstDash val="sysDash"/>
            </a:ln>
            <a:effectLst>
              <a:outerShdw blurRad="40005" dist="22987" dir="27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743" y="731283"/>
              <a:ext cx="2292350" cy="1981200"/>
            </a:xfrm>
            <a:prstGeom prst="rect">
              <a:avLst/>
            </a:prstGeom>
          </p:spPr>
        </p:pic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85800" y="632503"/>
            <a:ext cx="3108960" cy="2654894"/>
            <a:chOff x="1124065" y="632506"/>
            <a:chExt cx="2535609" cy="216528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124065" y="632506"/>
              <a:ext cx="2535609" cy="2165282"/>
              <a:chOff x="1124065" y="632506"/>
              <a:chExt cx="2535609" cy="2165282"/>
            </a:xfrm>
          </p:grpSpPr>
          <p:sp useBgFill="1">
            <p:nvSpPr>
              <p:cNvPr id="17" name="Rectangle 16"/>
              <p:cNvSpPr/>
              <p:nvPr/>
            </p:nvSpPr>
            <p:spPr>
              <a:xfrm>
                <a:off x="1124065" y="632506"/>
                <a:ext cx="2535609" cy="2165282"/>
              </a:xfrm>
              <a:prstGeom prst="rect">
                <a:avLst/>
              </a:prstGeom>
              <a:ln w="12700" cmpd="sng">
                <a:solidFill>
                  <a:srgbClr val="1C43B9"/>
                </a:solidFill>
                <a:prstDash val="sysDash"/>
              </a:ln>
              <a:effectLst>
                <a:outerShdw blurRad="40005" dist="22987" dir="27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953" y="745394"/>
                <a:ext cx="2292350" cy="123825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4556" y="2061249"/>
                <a:ext cx="1196340" cy="52578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308" y="2433942"/>
              <a:ext cx="228600" cy="23622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995648" y="1499567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</a:rPr>
              <a:t>versus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8882" y="3663135"/>
            <a:ext cx="2400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</a:rPr>
              <a:t>Selectivity for Polymer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4214" y="727848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C43B9"/>
                </a:solidFill>
              </a:rPr>
              <a:t>(1)</a:t>
            </a:r>
            <a:endParaRPr lang="en-US" sz="1600" b="1" dirty="0">
              <a:solidFill>
                <a:srgbClr val="1C43B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9565" y="727848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60E00"/>
                </a:solidFill>
              </a:rPr>
              <a:t>(2)</a:t>
            </a:r>
            <a:endParaRPr lang="en-US" sz="1600" b="1" dirty="0">
              <a:solidFill>
                <a:srgbClr val="B60E00"/>
              </a:solidFill>
            </a:endParaRPr>
          </a:p>
        </p:txBody>
      </p:sp>
      <p:grpSp>
        <p:nvGrpSpPr>
          <p:cNvPr id="3" name="Group 32"/>
          <p:cNvGrpSpPr/>
          <p:nvPr/>
        </p:nvGrpSpPr>
        <p:grpSpPr>
          <a:xfrm>
            <a:off x="5993530" y="5984544"/>
            <a:ext cx="983566" cy="587976"/>
            <a:chOff x="3441109" y="5973983"/>
            <a:chExt cx="983566" cy="587976"/>
          </a:xfrm>
        </p:grpSpPr>
        <p:sp>
          <p:nvSpPr>
            <p:cNvPr id="29" name="Rectangle 28"/>
            <p:cNvSpPr>
              <a:spLocks/>
            </p:cNvSpPr>
            <p:nvPr/>
          </p:nvSpPr>
          <p:spPr>
            <a:xfrm>
              <a:off x="3441109" y="6068231"/>
              <a:ext cx="161409" cy="152790"/>
            </a:xfrm>
            <a:prstGeom prst="rect">
              <a:avLst/>
            </a:prstGeom>
            <a:solidFill>
              <a:srgbClr val="2425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3441109" y="6334614"/>
              <a:ext cx="161409" cy="152790"/>
            </a:xfrm>
            <a:prstGeom prst="rect">
              <a:avLst/>
            </a:prstGeom>
            <a:solidFill>
              <a:srgbClr val="97EF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03616" y="5973983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polymer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616" y="6254182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cyclic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208229" y="5652678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C43B9"/>
                </a:solidFill>
              </a:rPr>
              <a:t>(1)</a:t>
            </a:r>
            <a:endParaRPr lang="en-US" sz="1600" b="1" dirty="0">
              <a:solidFill>
                <a:srgbClr val="1C43B9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87311" y="5680900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60E00"/>
                </a:solidFill>
              </a:rPr>
              <a:t>(2)</a:t>
            </a:r>
            <a:endParaRPr lang="en-US" sz="1600" b="1" dirty="0">
              <a:solidFill>
                <a:srgbClr val="B60E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3886200"/>
            <a:ext cx="2023110" cy="18288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3886200"/>
            <a:ext cx="202311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516" y="4001689"/>
            <a:ext cx="3141244" cy="1552575"/>
          </a:xfrm>
          <a:prstGeom prst="rect">
            <a:avLst/>
          </a:prstGeom>
        </p:spPr>
      </p:pic>
      <p:sp>
        <p:nvSpPr>
          <p:cNvPr id="33" name="Rectangle 59"/>
          <p:cNvSpPr>
            <a:spLocks noChangeArrowheads="1"/>
          </p:cNvSpPr>
          <p:nvPr/>
        </p:nvSpPr>
        <p:spPr bwMode="auto">
          <a:xfrm>
            <a:off x="215900" y="6352401"/>
            <a:ext cx="763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Darensbourg, D.J.;</a:t>
            </a:r>
            <a:r>
              <a:rPr lang="de-DE" sz="1200" dirty="0" smtClean="0">
                <a:solidFill>
                  <a:srgbClr val="000000"/>
                </a:solidFill>
              </a:rPr>
              <a:t> Wilson, S. J.  </a:t>
            </a:r>
            <a:r>
              <a:rPr lang="de-DE" sz="1200" i="1" dirty="0" smtClean="0">
                <a:solidFill>
                  <a:srgbClr val="000000"/>
                </a:solidFill>
              </a:rPr>
              <a:t>Macromolecules </a:t>
            </a:r>
            <a:r>
              <a:rPr lang="de-DE" sz="1200" b="1" dirty="0" smtClean="0">
                <a:solidFill>
                  <a:srgbClr val="000000"/>
                </a:solidFill>
              </a:rPr>
              <a:t>2013</a:t>
            </a:r>
            <a:r>
              <a:rPr lang="de-DE" sz="1200" dirty="0" smtClean="0">
                <a:solidFill>
                  <a:srgbClr val="000000"/>
                </a:solidFill>
              </a:rPr>
              <a:t>, </a:t>
            </a:r>
            <a:r>
              <a:rPr lang="de-DE" sz="1200" i="1" dirty="0" smtClean="0">
                <a:solidFill>
                  <a:srgbClr val="000000"/>
                </a:solidFill>
              </a:rPr>
              <a:t>46</a:t>
            </a:r>
            <a:r>
              <a:rPr lang="de-DE" sz="1200" smtClean="0">
                <a:solidFill>
                  <a:srgbClr val="000000"/>
                </a:solidFill>
              </a:rPr>
              <a:t>, 5929.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5"/>
    </mc:Choice>
    <mc:Fallback>
      <p:transition spd="slow" advTm="26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85" y="5532542"/>
            <a:ext cx="1263015" cy="1139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325" y="17615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 Bifunctional Catalyst System – How They 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5148" y="1062335"/>
            <a:ext cx="36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≡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60" y="4191000"/>
            <a:ext cx="1848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99"/>
                </a:solidFill>
              </a:rPr>
              <a:t>polymer detaches </a:t>
            </a:r>
          </a:p>
          <a:p>
            <a:pPr algn="ctr"/>
            <a:endParaRPr lang="en-US" sz="600" i="1" dirty="0" smtClean="0">
              <a:solidFill>
                <a:srgbClr val="000099"/>
              </a:solidFill>
            </a:endParaRPr>
          </a:p>
          <a:p>
            <a:pPr algn="ctr"/>
            <a:r>
              <a:rPr lang="en-US" sz="1600" i="1" dirty="0" smtClean="0">
                <a:solidFill>
                  <a:srgbClr val="000099"/>
                </a:solidFill>
              </a:rPr>
              <a:t>backbiting to</a:t>
            </a:r>
          </a:p>
          <a:p>
            <a:pPr algn="ctr"/>
            <a:r>
              <a:rPr lang="en-US" sz="1600" i="1" dirty="0" smtClean="0">
                <a:solidFill>
                  <a:srgbClr val="000099"/>
                </a:solidFill>
              </a:rPr>
              <a:t>cyclic commences</a:t>
            </a:r>
            <a:endParaRPr lang="en-US" sz="1600" i="1" dirty="0">
              <a:solidFill>
                <a:srgbClr val="0000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6904" y="3987424"/>
            <a:ext cx="2143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99"/>
                </a:solidFill>
              </a:rPr>
              <a:t>polymer attracted </a:t>
            </a:r>
          </a:p>
          <a:p>
            <a:pPr algn="ctr"/>
            <a:r>
              <a:rPr lang="en-US" sz="1600" i="1" dirty="0" smtClean="0">
                <a:solidFill>
                  <a:srgbClr val="000099"/>
                </a:solidFill>
              </a:rPr>
              <a:t>to ammonium </a:t>
            </a:r>
            <a:r>
              <a:rPr lang="en-US" sz="1600" i="1" dirty="0" err="1" smtClean="0">
                <a:solidFill>
                  <a:srgbClr val="000099"/>
                </a:solidFill>
              </a:rPr>
              <a:t>cation</a:t>
            </a:r>
            <a:endParaRPr lang="en-US" sz="1600" i="1" dirty="0" smtClean="0">
              <a:solidFill>
                <a:srgbClr val="000099"/>
              </a:solidFill>
            </a:endParaRPr>
          </a:p>
          <a:p>
            <a:pPr algn="ctr"/>
            <a:endParaRPr lang="en-US" sz="600" i="1" dirty="0" smtClean="0">
              <a:solidFill>
                <a:srgbClr val="000099"/>
              </a:solidFill>
            </a:endParaRPr>
          </a:p>
          <a:p>
            <a:pPr algn="ctr"/>
            <a:r>
              <a:rPr lang="en-US" sz="1600" i="1" dirty="0" smtClean="0">
                <a:solidFill>
                  <a:srgbClr val="000099"/>
                </a:solidFill>
              </a:rPr>
              <a:t>backbiting </a:t>
            </a:r>
            <a:r>
              <a:rPr lang="en-US" sz="1600" b="1" i="1" dirty="0" smtClean="0">
                <a:solidFill>
                  <a:srgbClr val="000099"/>
                </a:solidFill>
              </a:rPr>
              <a:t>prevented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39296" y="4142601"/>
            <a:ext cx="515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</a:t>
            </a:r>
            <a:r>
              <a:rPr lang="en-US" sz="1200" baseline="-25000" dirty="0" smtClean="0">
                <a:solidFill>
                  <a:srgbClr val="000000"/>
                </a:solidFill>
              </a:rPr>
              <a:t>2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60" y="685800"/>
            <a:ext cx="1221740" cy="12877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06" y="4288155"/>
            <a:ext cx="1139190" cy="12877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85800"/>
            <a:ext cx="1139190" cy="12877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55" y="1947545"/>
            <a:ext cx="258445" cy="2863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59965"/>
            <a:ext cx="1139190" cy="16262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55" y="4119786"/>
            <a:ext cx="258445" cy="2863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95" y="4267200"/>
            <a:ext cx="1411605" cy="21545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" y="5257800"/>
            <a:ext cx="1263015" cy="11391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5623560"/>
            <a:ext cx="569595" cy="5943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6800"/>
            <a:ext cx="957580" cy="1568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10200"/>
            <a:ext cx="957580" cy="1568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410200"/>
            <a:ext cx="957580" cy="156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802">
            <a:off x="4593448" y="2231406"/>
            <a:ext cx="1205230" cy="107315"/>
          </a:xfrm>
          <a:prstGeom prst="rect">
            <a:avLst/>
          </a:prstGeom>
        </p:spPr>
      </p:pic>
      <p:pic>
        <p:nvPicPr>
          <p:cNvPr id="54" name="Picture 5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0840">
            <a:off x="5146602" y="4131800"/>
            <a:ext cx="927100" cy="107315"/>
          </a:xfrm>
          <a:prstGeom prst="rect">
            <a:avLst/>
          </a:prstGeom>
        </p:spPr>
      </p:pic>
      <p:pic>
        <p:nvPicPr>
          <p:cNvPr id="55" name="Picture 5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0840">
            <a:off x="4994202" y="4165241"/>
            <a:ext cx="927100" cy="107315"/>
          </a:xfrm>
          <a:prstGeom prst="rect">
            <a:avLst/>
          </a:prstGeom>
        </p:spPr>
      </p:pic>
      <p:sp>
        <p:nvSpPr>
          <p:cNvPr id="56" name="Cross 55"/>
          <p:cNvSpPr/>
          <p:nvPr/>
        </p:nvSpPr>
        <p:spPr bwMode="auto">
          <a:xfrm rot="2571754">
            <a:off x="3405251" y="5156295"/>
            <a:ext cx="617253" cy="620539"/>
          </a:xfrm>
          <a:prstGeom prst="plus">
            <a:avLst>
              <a:gd name="adj" fmla="val 44508"/>
            </a:avLst>
          </a:prstGeom>
          <a:solidFill>
            <a:srgbClr val="D002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288155"/>
            <a:ext cx="1139190" cy="1287780"/>
          </a:xfrm>
          <a:prstGeom prst="rect">
            <a:avLst/>
          </a:prstGeom>
        </p:spPr>
      </p:pic>
      <p:sp>
        <p:nvSpPr>
          <p:cNvPr id="5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917266" y="6432549"/>
            <a:ext cx="2133600" cy="476250"/>
          </a:xfrm>
        </p:spPr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" y="679450"/>
            <a:ext cx="2116579" cy="18351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43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4"/>
    </mc:Choice>
    <mc:Fallback>
      <p:transition spd="slow" advTm="3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800000"/>
                </a:solidFill>
              </a:rPr>
              <a:t>Design of New Polymeric Materials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533400" y="1574661"/>
            <a:ext cx="800441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3550" indent="-463550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dirty="0" err="1" smtClean="0"/>
              <a:t>Terpolymerization</a:t>
            </a:r>
            <a:r>
              <a:rPr lang="en-US" sz="2400" dirty="0" smtClean="0"/>
              <a:t>, addition of a second epoxide monomer.</a:t>
            </a:r>
          </a:p>
          <a:p>
            <a:pPr>
              <a:buClr>
                <a:schemeClr val="accent2"/>
              </a:buClr>
            </a:pPr>
            <a:endParaRPr lang="en-US" sz="2400" dirty="0" smtClean="0"/>
          </a:p>
          <a:p>
            <a:pPr marL="463550" indent="-463550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dirty="0" err="1" smtClean="0"/>
              <a:t>Postfunctionalization</a:t>
            </a:r>
            <a:r>
              <a:rPr lang="en-US" sz="2400" dirty="0" smtClean="0"/>
              <a:t> of copolymers.</a:t>
            </a:r>
          </a:p>
          <a:p>
            <a:pPr>
              <a:buClr>
                <a:schemeClr val="accent2"/>
              </a:buClr>
            </a:pPr>
            <a:endParaRPr lang="en-US" sz="2400" dirty="0" smtClean="0"/>
          </a:p>
          <a:p>
            <a:pPr marL="463550" indent="-463550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dirty="0" err="1" smtClean="0"/>
              <a:t>Diblock</a:t>
            </a:r>
            <a:r>
              <a:rPr lang="en-US" sz="2400" dirty="0" smtClean="0"/>
              <a:t> polymers incorporating ROP of other cyclic monomers, e.g., polycarbonate-</a:t>
            </a:r>
            <a:r>
              <a:rPr lang="en-US" sz="2400" dirty="0" err="1" smtClean="0"/>
              <a:t>polylactide</a:t>
            </a:r>
            <a:endParaRPr lang="en-US" sz="2400" dirty="0" smtClean="0"/>
          </a:p>
          <a:p>
            <a:pPr marL="914400" indent="-231775">
              <a:buClr>
                <a:schemeClr val="accent2"/>
              </a:buClr>
            </a:pPr>
            <a:endParaRPr lang="en-US" sz="2000" i="1" dirty="0" smtClean="0"/>
          </a:p>
          <a:p>
            <a:pPr marL="914400" indent="-231775">
              <a:buClr>
                <a:schemeClr val="accent2"/>
              </a:buClr>
            </a:pPr>
            <a:r>
              <a:rPr lang="en-US" sz="2000" i="1" dirty="0" smtClean="0"/>
              <a:t>(NOTE:</a:t>
            </a:r>
            <a:r>
              <a:rPr lang="en-US" sz="2000" dirty="0" smtClean="0"/>
              <a:t>  </a:t>
            </a:r>
            <a:r>
              <a:rPr lang="en-US" sz="2000" dirty="0" err="1" smtClean="0"/>
              <a:t>polylactides</a:t>
            </a:r>
            <a:r>
              <a:rPr lang="en-US" sz="2000" dirty="0" smtClean="0"/>
              <a:t> are among the few biodegradable polymers with FDA approval for human clinical use.  </a:t>
            </a:r>
            <a:r>
              <a:rPr lang="en-US" sz="2000" i="1" dirty="0" smtClean="0"/>
              <a:t>Controlled drug delivery and tissue engineering scaffolds.)</a:t>
            </a:r>
          </a:p>
          <a:p>
            <a:pPr marL="223838" indent="-223838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CA782-C3DB-45E0-B748-A64173B2A2D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3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09"/>
    </mc:Choice>
    <mc:Fallback>
      <p:transition spd="slow" advTm="2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CA782-C3DB-45E0-B748-A64173B2A2D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8382000" cy="944562"/>
          </a:xfrm>
        </p:spPr>
        <p:txBody>
          <a:bodyPr/>
          <a:lstStyle/>
          <a:p>
            <a:pPr>
              <a:defRPr/>
            </a:pPr>
            <a:r>
              <a:rPr lang="en-US" sz="2800" b="1" dirty="0" err="1" smtClean="0">
                <a:solidFill>
                  <a:srgbClr val="800000"/>
                </a:solidFill>
              </a:rPr>
              <a:t>Terpolymerization</a:t>
            </a:r>
            <a:r>
              <a:rPr lang="en-US" sz="2800" b="1" dirty="0" smtClean="0">
                <a:solidFill>
                  <a:srgbClr val="800000"/>
                </a:solidFill>
              </a:rPr>
              <a:t> with </a:t>
            </a:r>
            <a:r>
              <a:rPr lang="en-US" sz="2800" b="1" dirty="0" err="1" smtClean="0">
                <a:solidFill>
                  <a:srgbClr val="800000"/>
                </a:solidFill>
              </a:rPr>
              <a:t>Postpolymerization</a:t>
            </a:r>
            <a:r>
              <a:rPr lang="en-US" sz="2800" b="1" dirty="0" smtClean="0">
                <a:solidFill>
                  <a:srgbClr val="800000"/>
                </a:solidFill>
              </a:rPr>
              <a:t> Functionalization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90181" y="2743200"/>
            <a:ext cx="6253619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2000" b="0" kern="0" dirty="0" smtClean="0">
                <a:effectLst/>
              </a:rPr>
              <a:t>Using free-radical initiator (AIBN), add  </a:t>
            </a:r>
            <a:endParaRPr lang="en-US" sz="1800" kern="0" dirty="0">
              <a:effectLst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193136"/>
              </p:ext>
            </p:extLst>
          </p:nvPr>
        </p:nvGraphicFramePr>
        <p:xfrm>
          <a:off x="1066800" y="1447800"/>
          <a:ext cx="748132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2" name="CS ChemDraw Drawing" r:id="rId6" imgW="4163019" imgH="720630" progId="ChemDraw.Document.6.0">
                  <p:embed/>
                </p:oleObj>
              </mc:Choice>
              <mc:Fallback>
                <p:oleObj name="CS ChemDraw Drawing" r:id="rId6" imgW="4163019" imgH="7206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1447800"/>
                        <a:ext cx="7481320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180446"/>
              </p:ext>
            </p:extLst>
          </p:nvPr>
        </p:nvGraphicFramePr>
        <p:xfrm>
          <a:off x="457200" y="3200399"/>
          <a:ext cx="3657600" cy="11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3" name="CS ChemDraw Drawing" r:id="rId8" imgW="2232108" imgH="725220" progId="ChemDraw.Document.6.0">
                  <p:embed/>
                </p:oleObj>
              </mc:Choice>
              <mc:Fallback>
                <p:oleObj name="CS ChemDraw Drawing" r:id="rId8" imgW="2232108" imgH="7252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3200399"/>
                        <a:ext cx="3657600" cy="11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447007"/>
              </p:ext>
            </p:extLst>
          </p:nvPr>
        </p:nvGraphicFramePr>
        <p:xfrm>
          <a:off x="1385248" y="3595048"/>
          <a:ext cx="12795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4" name="CS ChemDraw Drawing" r:id="rId10" imgW="779874" imgH="1096740" progId="ChemDraw.Document.6.0">
                  <p:embed/>
                </p:oleObj>
              </mc:Choice>
              <mc:Fallback>
                <p:oleObj name="CS ChemDraw Drawing" r:id="rId10" imgW="779874" imgH="10967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5248" y="3595048"/>
                        <a:ext cx="127952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882481"/>
              </p:ext>
            </p:extLst>
          </p:nvPr>
        </p:nvGraphicFramePr>
        <p:xfrm>
          <a:off x="4408488" y="3581400"/>
          <a:ext cx="42243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5" name="CS ChemDraw Drawing" r:id="rId12" imgW="4224069" imgH="304290" progId="ChemDraw.Document.6.0">
                  <p:embed/>
                </p:oleObj>
              </mc:Choice>
              <mc:Fallback>
                <p:oleObj name="CS ChemDraw Drawing" r:id="rId12" imgW="4224069" imgH="3042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08488" y="3581400"/>
                        <a:ext cx="4224337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038150"/>
              </p:ext>
            </p:extLst>
          </p:nvPr>
        </p:nvGraphicFramePr>
        <p:xfrm>
          <a:off x="4403725" y="4125913"/>
          <a:ext cx="39766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6" name="CS ChemDraw Drawing" r:id="rId14" imgW="3789965" imgH="642870" progId="ChemDraw.Document.6.0">
                  <p:embed/>
                </p:oleObj>
              </mc:Choice>
              <mc:Fallback>
                <p:oleObj name="CS ChemDraw Drawing" r:id="rId14" imgW="3789965" imgH="6428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03725" y="4125913"/>
                        <a:ext cx="3976688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74992"/>
              </p:ext>
            </p:extLst>
          </p:nvPr>
        </p:nvGraphicFramePr>
        <p:xfrm>
          <a:off x="1385248" y="3603008"/>
          <a:ext cx="1301364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7" name="CS ChemDraw Drawing" r:id="rId16" imgW="779874" imgH="1095390" progId="ChemDraw.Document.6.0">
                  <p:embed/>
                </p:oleObj>
              </mc:Choice>
              <mc:Fallback>
                <p:oleObj name="CS ChemDraw Drawing" r:id="rId16" imgW="779874" imgH="10953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85248" y="3603008"/>
                        <a:ext cx="1301364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857455"/>
              </p:ext>
            </p:extLst>
          </p:nvPr>
        </p:nvGraphicFramePr>
        <p:xfrm>
          <a:off x="1354138" y="3603625"/>
          <a:ext cx="1893887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8" name="CS ChemDraw Drawing" r:id="rId18" imgW="1102953" imgH="1124550" progId="ChemDraw.Document.6.0">
                  <p:embed/>
                </p:oleObj>
              </mc:Choice>
              <mc:Fallback>
                <p:oleObj name="CS ChemDraw Drawing" r:id="rId18" imgW="1102953" imgH="11245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54138" y="3603625"/>
                        <a:ext cx="1893887" cy="193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325682"/>
              </p:ext>
            </p:extLst>
          </p:nvPr>
        </p:nvGraphicFramePr>
        <p:xfrm>
          <a:off x="4378325" y="5029200"/>
          <a:ext cx="45021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9" name="CS ChemDraw Drawing" r:id="rId20" imgW="4291332" imgH="581580" progId="ChemDraw.Document.6.0">
                  <p:embed/>
                </p:oleObj>
              </mc:Choice>
              <mc:Fallback>
                <p:oleObj name="CS ChemDraw Drawing" r:id="rId20" imgW="4291332" imgH="5815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378325" y="5029200"/>
                        <a:ext cx="450215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7583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18"/>
    </mc:Choice>
    <mc:Fallback>
      <p:transition spd="slow" advTm="3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083945"/>
              </p:ext>
            </p:extLst>
          </p:nvPr>
        </p:nvGraphicFramePr>
        <p:xfrm>
          <a:off x="838200" y="1676400"/>
          <a:ext cx="7265988" cy="324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68" name="CS ChemDraw Drawing" r:id="rId5" imgW="6603130" imgH="2950020" progId="ChemDraw.Document.6.0">
                  <p:embed/>
                </p:oleObj>
              </mc:Choice>
              <mc:Fallback>
                <p:oleObj name="CS ChemDraw Drawing" r:id="rId5" imgW="6603130" imgH="295002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76400"/>
                        <a:ext cx="7265988" cy="3246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6725" y="452735"/>
            <a:ext cx="885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800000"/>
                </a:solidFill>
              </a:rPr>
              <a:t>Postfunctionalization</a:t>
            </a:r>
            <a:r>
              <a:rPr lang="en-US" sz="2400" b="1" i="1" dirty="0" smtClean="0">
                <a:solidFill>
                  <a:srgbClr val="800000"/>
                </a:solidFill>
              </a:rPr>
              <a:t> of Copolymers      Hybrid Polymers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417363"/>
              </p:ext>
            </p:extLst>
          </p:nvPr>
        </p:nvGraphicFramePr>
        <p:xfrm>
          <a:off x="5676901" y="585278"/>
          <a:ext cx="419099" cy="25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69" name="CS ChemDraw Drawing" r:id="rId7" imgW="636703" imgH="383670" progId="ChemDraw.Document.6.0">
                  <p:embed/>
                </p:oleObj>
              </mc:Choice>
              <mc:Fallback>
                <p:oleObj name="CS ChemDraw Drawing" r:id="rId7" imgW="636703" imgH="3836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76901" y="585278"/>
                        <a:ext cx="419099" cy="25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34190" y="6352401"/>
            <a:ext cx="5404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Darensbourg, D. J.; Tsai, F.-T., </a:t>
            </a:r>
            <a:r>
              <a:rPr lang="en-US" sz="1200" i="1" dirty="0"/>
              <a:t>Macromolecules</a:t>
            </a:r>
            <a:r>
              <a:rPr lang="en-US" sz="1200" dirty="0"/>
              <a:t>, </a:t>
            </a:r>
            <a:r>
              <a:rPr lang="en-US" sz="1200" b="1" dirty="0"/>
              <a:t>2014</a:t>
            </a:r>
            <a:r>
              <a:rPr lang="en-US" sz="1200" dirty="0"/>
              <a:t>, </a:t>
            </a:r>
            <a:r>
              <a:rPr lang="en-US" sz="1200" i="1" dirty="0"/>
              <a:t>47</a:t>
            </a:r>
            <a:r>
              <a:rPr lang="en-US" sz="1200" dirty="0"/>
              <a:t>, 3806—3813.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2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1"/>
    </mc:Choice>
    <mc:Fallback>
      <p:transition spd="slow" advTm="1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045960"/>
              </p:ext>
            </p:extLst>
          </p:nvPr>
        </p:nvGraphicFramePr>
        <p:xfrm>
          <a:off x="6172200" y="4131562"/>
          <a:ext cx="2514600" cy="126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2" name="CS ChemDraw Drawing" r:id="rId5" imgW="2727532" imgH="1368090" progId="ChemDraw.Document.6.0">
                  <p:embed/>
                </p:oleObj>
              </mc:Choice>
              <mc:Fallback>
                <p:oleObj name="CS ChemDraw Drawing" r:id="rId5" imgW="2727532" imgH="13680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2200" y="4131562"/>
                        <a:ext cx="2514600" cy="1261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937247"/>
              </p:ext>
            </p:extLst>
          </p:nvPr>
        </p:nvGraphicFramePr>
        <p:xfrm>
          <a:off x="2133600" y="4131561"/>
          <a:ext cx="2514600" cy="1255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3" name="CS ChemDraw Drawing" r:id="rId7" imgW="2727532" imgH="1362150" progId="ChemDraw.Document.6.0">
                  <p:embed/>
                </p:oleObj>
              </mc:Choice>
              <mc:Fallback>
                <p:oleObj name="CS ChemDraw Drawing" r:id="rId7" imgW="2727532" imgH="13621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33600" y="4131561"/>
                        <a:ext cx="2514600" cy="1255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847169"/>
              </p:ext>
            </p:extLst>
          </p:nvPr>
        </p:nvGraphicFramePr>
        <p:xfrm>
          <a:off x="4000500" y="1752600"/>
          <a:ext cx="2514600" cy="1181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4" name="CS ChemDraw Drawing" r:id="rId9" imgW="2729153" imgH="1282770" progId="ChemDraw.Document.6.0">
                  <p:embed/>
                </p:oleObj>
              </mc:Choice>
              <mc:Fallback>
                <p:oleObj name="CS ChemDraw Drawing" r:id="rId9" imgW="2729153" imgH="12827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00500" y="1752600"/>
                        <a:ext cx="2514600" cy="1181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3009900" y="2289409"/>
            <a:ext cx="68580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>
            <a:off x="5029200" y="4674485"/>
            <a:ext cx="68580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868932"/>
              </p:ext>
            </p:extLst>
          </p:nvPr>
        </p:nvGraphicFramePr>
        <p:xfrm>
          <a:off x="5262562" y="4207760"/>
          <a:ext cx="2190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5" name="CS ChemDraw Drawing" r:id="rId11" imgW="219078" imgH="391500" progId="ChemDraw.Document.6.0">
                  <p:embed/>
                </p:oleObj>
              </mc:Choice>
              <mc:Fallback>
                <p:oleObj name="CS ChemDraw Drawing" r:id="rId11" imgW="219078" imgH="3915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62562" y="4207760"/>
                        <a:ext cx="219075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181600" y="4616561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uv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101540"/>
              </p:ext>
            </p:extLst>
          </p:nvPr>
        </p:nvGraphicFramePr>
        <p:xfrm>
          <a:off x="3429000" y="2857501"/>
          <a:ext cx="762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6" name="CS ChemDraw Drawing" r:id="rId13" imgW="542157" imgH="950400" progId="ChemDraw.Document.6.0">
                  <p:embed/>
                </p:oleObj>
              </mc:Choice>
              <mc:Fallback>
                <p:oleObj name="CS ChemDraw Drawing" r:id="rId13" imgW="542157" imgH="9504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29000" y="2857501"/>
                        <a:ext cx="762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619500" y="3238500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uv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683845"/>
              </p:ext>
            </p:extLst>
          </p:nvPr>
        </p:nvGraphicFramePr>
        <p:xfrm>
          <a:off x="752475" y="2020888"/>
          <a:ext cx="20669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7" name="CS ChemDraw Drawing" r:id="rId15" imgW="1639437" imgH="371250" progId="ChemDraw.Document.6.0">
                  <p:embed/>
                </p:oleObj>
              </mc:Choice>
              <mc:Fallback>
                <p:oleObj name="CS ChemDraw Drawing" r:id="rId15" imgW="1639437" imgH="3712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2475" y="2020888"/>
                        <a:ext cx="2066925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128405" y="2057400"/>
            <a:ext cx="410690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cat.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688120"/>
              </p:ext>
            </p:extLst>
          </p:nvPr>
        </p:nvGraphicFramePr>
        <p:xfrm>
          <a:off x="2903537" y="3017136"/>
          <a:ext cx="782638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8" name="CS ChemDraw Drawing" r:id="rId17" imgW="782845" imgH="196290" progId="ChemDraw.Document.6.0">
                  <p:embed/>
                </p:oleObj>
              </mc:Choice>
              <mc:Fallback>
                <p:oleObj name="CS ChemDraw Drawing" r:id="rId17" imgW="782845" imgH="1962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03537" y="3017136"/>
                        <a:ext cx="782638" cy="19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990600" y="2590800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cs typeface="Arial" panose="020B0604020202020204" pitchFamily="34" charset="0"/>
              </a:rPr>
              <a:t>terpolymerization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95675" y="3409950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cs typeface="Arial" panose="020B0604020202020204" pitchFamily="34" charset="0"/>
              </a:rPr>
              <a:t>crosslinking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55361" y="4804992"/>
            <a:ext cx="11977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prstClr val="black"/>
                </a:solidFill>
                <a:cs typeface="Arial" panose="020B0604020202020204" pitchFamily="34" charset="0"/>
              </a:rPr>
              <a:t>surface</a:t>
            </a:r>
          </a:p>
          <a:p>
            <a:pPr algn="ctr"/>
            <a:r>
              <a:rPr lang="en-US" sz="1100" i="1" dirty="0">
                <a:solidFill>
                  <a:prstClr val="black"/>
                </a:solidFill>
                <a:cs typeface="Arial" panose="020B0604020202020204" pitchFamily="34" charset="0"/>
              </a:rPr>
              <a:t>functionalization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600" y="22413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Functionalization of Polycarbonate Films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35224"/>
              </p:ext>
            </p:extLst>
          </p:nvPr>
        </p:nvGraphicFramePr>
        <p:xfrm>
          <a:off x="457200" y="1169417"/>
          <a:ext cx="1143000" cy="631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9" name="CS ChemDraw Drawing" r:id="rId19" imgW="894410" imgH="493560" progId="ChemDraw.Document.6.0">
                  <p:embed/>
                </p:oleObj>
              </mc:Choice>
              <mc:Fallback>
                <p:oleObj name="CS ChemDraw Drawing" r:id="rId19" imgW="894410" imgH="4935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7200" y="1169417"/>
                        <a:ext cx="1143000" cy="631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785255" y="1700928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or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38"/>
    </mc:Choice>
    <mc:Fallback>
      <p:transition spd="slow" advTm="2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52400" y="1479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Tandem Synthesis </a:t>
            </a:r>
            <a:r>
              <a:rPr lang="en-US" sz="2400" b="1" dirty="0">
                <a:solidFill>
                  <a:srgbClr val="800000"/>
                </a:solidFill>
              </a:rPr>
              <a:t>of </a:t>
            </a:r>
            <a:r>
              <a:rPr lang="en-US" sz="2400" b="1" dirty="0" smtClean="0">
                <a:solidFill>
                  <a:srgbClr val="800000"/>
                </a:solidFill>
              </a:rPr>
              <a:t>Poly(styrene </a:t>
            </a:r>
            <a:r>
              <a:rPr lang="en-US" sz="2400" b="1" dirty="0">
                <a:solidFill>
                  <a:srgbClr val="800000"/>
                </a:solidFill>
              </a:rPr>
              <a:t>carbonate-</a:t>
            </a:r>
            <a:r>
              <a:rPr lang="en-US" sz="2400" b="1" i="1" dirty="0">
                <a:solidFill>
                  <a:srgbClr val="800000"/>
                </a:solidFill>
              </a:rPr>
              <a:t>block</a:t>
            </a:r>
            <a:r>
              <a:rPr lang="en-US" sz="2400" b="1" dirty="0">
                <a:solidFill>
                  <a:srgbClr val="800000"/>
                </a:solidFill>
              </a:rPr>
              <a:t>-</a:t>
            </a:r>
            <a:r>
              <a:rPr lang="en-US" sz="2400" b="1" dirty="0" err="1">
                <a:solidFill>
                  <a:srgbClr val="800000"/>
                </a:solidFill>
              </a:rPr>
              <a:t>lactide</a:t>
            </a:r>
            <a:r>
              <a:rPr lang="en-US" sz="2400" b="1" dirty="0">
                <a:solidFill>
                  <a:srgbClr val="800000"/>
                </a:solidFill>
              </a:rPr>
              <a:t>)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532847"/>
              </p:ext>
            </p:extLst>
          </p:nvPr>
        </p:nvGraphicFramePr>
        <p:xfrm>
          <a:off x="4286212" y="1234931"/>
          <a:ext cx="4629188" cy="5041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33" name="CS ChemDraw Drawing" r:id="rId6" imgW="6103283" imgH="6645957" progId="ChemDraw.Document.6.0">
                  <p:embed/>
                </p:oleObj>
              </mc:Choice>
              <mc:Fallback>
                <p:oleObj name="CS ChemDraw Drawing" r:id="rId6" imgW="6103283" imgH="664595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6212" y="1234931"/>
                        <a:ext cx="4629188" cy="5041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 bwMode="auto">
          <a:xfrm>
            <a:off x="5410200" y="533400"/>
            <a:ext cx="2743200" cy="1219200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60"/>
          <p:cNvSpPr>
            <a:spLocks noChangeArrowheads="1"/>
          </p:cNvSpPr>
          <p:nvPr/>
        </p:nvSpPr>
        <p:spPr bwMode="auto">
          <a:xfrm>
            <a:off x="152400" y="6415253"/>
            <a:ext cx="7423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Wu, G.-P.; Darensbourg, D. J.; Lu, X.-B. </a:t>
            </a:r>
            <a:r>
              <a:rPr lang="en-US" sz="1200" i="1" dirty="0">
                <a:solidFill>
                  <a:srgbClr val="000000"/>
                </a:solidFill>
              </a:rPr>
              <a:t>J. Am. Chem. Soc.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b="1" dirty="0">
                <a:solidFill>
                  <a:srgbClr val="000000"/>
                </a:solidFill>
              </a:rPr>
              <a:t>2012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134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smtClean="0">
                <a:solidFill>
                  <a:srgbClr val="000000"/>
                </a:solidFill>
              </a:rPr>
              <a:t>17739-17745</a:t>
            </a:r>
            <a:r>
              <a:rPr lang="en-US" sz="1200" dirty="0">
                <a:solidFill>
                  <a:srgbClr val="000000"/>
                </a:solidFill>
              </a:rPr>
              <a:t>.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897846"/>
              </p:ext>
            </p:extLst>
          </p:nvPr>
        </p:nvGraphicFramePr>
        <p:xfrm>
          <a:off x="5746750" y="654868"/>
          <a:ext cx="1828800" cy="869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34" name="CS ChemDraw Drawing" r:id="rId8" imgW="2271974" imgH="1080191" progId="ChemDraw.Document.6.0">
                  <p:embed/>
                </p:oleObj>
              </mc:Choice>
              <mc:Fallback>
                <p:oleObj name="CS ChemDraw Drawing" r:id="rId8" imgW="2271974" imgH="10801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46750" y="654868"/>
                        <a:ext cx="1828800" cy="869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" name="Group 95"/>
          <p:cNvGrpSpPr/>
          <p:nvPr/>
        </p:nvGrpSpPr>
        <p:grpSpPr>
          <a:xfrm>
            <a:off x="324035" y="628650"/>
            <a:ext cx="4141169" cy="2952750"/>
            <a:chOff x="324035" y="628650"/>
            <a:chExt cx="4141169" cy="2952750"/>
          </a:xfrm>
        </p:grpSpPr>
        <p:pic>
          <p:nvPicPr>
            <p:cNvPr id="15" name="图片 7" descr="Description: psc degradati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35" y="998519"/>
              <a:ext cx="2553852" cy="258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/>
            <p:cNvGrpSpPr/>
            <p:nvPr/>
          </p:nvGrpSpPr>
          <p:grpSpPr>
            <a:xfrm>
              <a:off x="1933575" y="628650"/>
              <a:ext cx="2531629" cy="2046334"/>
              <a:chOff x="1905000" y="733425"/>
              <a:chExt cx="2531629" cy="2046334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4795724"/>
                  </p:ext>
                </p:extLst>
              </p:nvPr>
            </p:nvGraphicFramePr>
            <p:xfrm>
              <a:off x="1905000" y="733425"/>
              <a:ext cx="2531629" cy="20463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35" r:id="rId11" imgW="4023360" imgH="3108960" progId="Origin50.Graph">
                      <p:embed/>
                    </p:oleObj>
                  </mc:Choice>
                  <mc:Fallback>
                    <p:oleObj r:id="rId11" imgW="4023360" imgH="310896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684" t="6947" r="10738" b="231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5000" y="733425"/>
                            <a:ext cx="2531629" cy="204633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Box 21"/>
              <p:cNvSpPr txBox="1"/>
              <p:nvPr/>
            </p:nvSpPr>
            <p:spPr>
              <a:xfrm>
                <a:off x="3027245" y="904874"/>
                <a:ext cx="1239955" cy="26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" tIns="9144" rIns="9144" bIns="9144" rtlCol="0">
                <a:spAutoFit/>
              </a:bodyPr>
              <a:lstStyle/>
              <a:p>
                <a:endParaRPr lang="en-US" sz="800" b="1" dirty="0" smtClean="0">
                  <a:solidFill>
                    <a:srgbClr val="000000"/>
                  </a:solidFill>
                </a:endParaRPr>
              </a:p>
              <a:p>
                <a:r>
                  <a:rPr lang="en-US" sz="800" b="1" dirty="0" smtClean="0">
                    <a:solidFill>
                      <a:srgbClr val="000000"/>
                    </a:solidFill>
                  </a:rPr>
                  <a:t>Cyclic styrene carbonate</a:t>
                </a:r>
                <a:endParaRPr lang="en-US" sz="8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75335" y="1992737"/>
                <a:ext cx="1191865" cy="26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" tIns="9144" rIns="9144" bIns="9144" rtlCol="0">
                <a:spAutoFit/>
              </a:bodyPr>
              <a:lstStyle/>
              <a:p>
                <a:endParaRPr lang="en-US" sz="800" b="1" dirty="0" smtClean="0">
                  <a:solidFill>
                    <a:srgbClr val="000000"/>
                  </a:solidFill>
                </a:endParaRPr>
              </a:p>
              <a:p>
                <a:r>
                  <a:rPr lang="en-US" sz="800" b="1" dirty="0" smtClean="0">
                    <a:solidFill>
                      <a:srgbClr val="000000"/>
                    </a:solidFill>
                  </a:rPr>
                  <a:t>Poly(styrene carbonate)</a:t>
                </a:r>
                <a:endParaRPr lang="en-US" sz="800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152400" y="3124200"/>
            <a:ext cx="4517983" cy="3197995"/>
            <a:chOff x="152400" y="3124200"/>
            <a:chExt cx="4517983" cy="3197995"/>
          </a:xfrm>
        </p:grpSpPr>
        <p:pic>
          <p:nvPicPr>
            <p:cNvPr id="19" name="图片 8" descr="Description: PSC-B-PLA-2012-06-07 20-5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41961"/>
              <a:ext cx="2848338" cy="2580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2076450" y="3124200"/>
              <a:ext cx="2593933" cy="2290786"/>
              <a:chOff x="2533650" y="4033814"/>
              <a:chExt cx="2593933" cy="2290786"/>
            </a:xfrm>
          </p:grpSpPr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8912825"/>
                  </p:ext>
                </p:extLst>
              </p:nvPr>
            </p:nvGraphicFramePr>
            <p:xfrm>
              <a:off x="2533650" y="4033814"/>
              <a:ext cx="2593933" cy="22907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36" r:id="rId14" imgW="4023360" imgH="3108960" progId="Origin50.Graph">
                      <p:embed/>
                    </p:oleObj>
                  </mc:Choice>
                  <mc:Fallback>
                    <p:oleObj r:id="rId14" imgW="4023360" imgH="310896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580" r="894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3650" y="4033814"/>
                            <a:ext cx="2593933" cy="229078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" name="TextBox 27"/>
              <p:cNvSpPr txBox="1"/>
              <p:nvPr/>
            </p:nvSpPr>
            <p:spPr>
              <a:xfrm>
                <a:off x="3857625" y="4454926"/>
                <a:ext cx="1056912" cy="26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" tIns="9144" rIns="9144" bIns="9144" rtlCol="0">
                <a:spAutoFit/>
              </a:bodyPr>
              <a:lstStyle/>
              <a:p>
                <a:endParaRPr lang="en-US" sz="800" b="1" dirty="0" smtClean="0">
                  <a:solidFill>
                    <a:srgbClr val="000000"/>
                  </a:solidFill>
                </a:endParaRPr>
              </a:p>
              <a:p>
                <a:r>
                  <a:rPr lang="en-US" sz="800" b="1" dirty="0" smtClean="0">
                    <a:solidFill>
                      <a:srgbClr val="000000"/>
                    </a:solidFill>
                  </a:rPr>
                  <a:t>      PSC-</a:t>
                </a:r>
                <a:r>
                  <a:rPr lang="en-US" sz="800" b="1" i="1" dirty="0" smtClean="0">
                    <a:solidFill>
                      <a:srgbClr val="000000"/>
                    </a:solidFill>
                  </a:rPr>
                  <a:t>block</a:t>
                </a:r>
                <a:r>
                  <a:rPr lang="en-US" sz="800" b="1" dirty="0" smtClean="0">
                    <a:solidFill>
                      <a:srgbClr val="000000"/>
                    </a:solidFill>
                  </a:rPr>
                  <a:t>-PLA</a:t>
                </a:r>
                <a:endParaRPr lang="en-US" sz="8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196039" y="5403583"/>
                <a:ext cx="731520" cy="26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" tIns="9144" rIns="9144" bIns="9144" rtlCol="0">
                <a:spAutoFit/>
              </a:bodyPr>
              <a:lstStyle/>
              <a:p>
                <a:endParaRPr lang="en-US" sz="800" b="1" dirty="0" smtClean="0">
                  <a:solidFill>
                    <a:srgbClr val="000000"/>
                  </a:solidFill>
                </a:endParaRPr>
              </a:p>
              <a:p>
                <a:r>
                  <a:rPr lang="en-US" sz="800" b="1" dirty="0" smtClean="0">
                    <a:solidFill>
                      <a:srgbClr val="000000"/>
                    </a:solidFill>
                  </a:rPr>
                  <a:t>      Lactide</a:t>
                </a:r>
                <a:endParaRPr lang="en-US" sz="8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3057525" y="5762625"/>
                <a:ext cx="1457325" cy="914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101616" y="5718506"/>
                <a:ext cx="1469708" cy="141577"/>
              </a:xfrm>
              <a:prstGeom prst="rect">
                <a:avLst/>
              </a:prstGeom>
              <a:noFill/>
            </p:spPr>
            <p:txBody>
              <a:bodyPr wrap="square" lIns="9144" tIns="9144" rIns="9144" bIns="9144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00000"/>
                    </a:solidFill>
                  </a:rPr>
                  <a:t>Cyclic styrene carbonate</a:t>
                </a:r>
                <a:endParaRPr lang="en-US" sz="800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Rounded Rectangle 20"/>
          <p:cNvSpPr/>
          <p:nvPr/>
        </p:nvSpPr>
        <p:spPr bwMode="auto">
          <a:xfrm>
            <a:off x="4191000" y="3779520"/>
            <a:ext cx="2894244" cy="1554480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877336"/>
              </p:ext>
            </p:extLst>
          </p:nvPr>
        </p:nvGraphicFramePr>
        <p:xfrm>
          <a:off x="4549554" y="3938270"/>
          <a:ext cx="1892300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37" name="CS ChemDraw Drawing" r:id="rId16" imgW="2402795" imgH="1602995" progId="ChemDraw.Document.6.0">
                  <p:embed/>
                </p:oleObj>
              </mc:Choice>
              <mc:Fallback>
                <p:oleObj name="CS ChemDraw Drawing" r:id="rId16" imgW="2402795" imgH="16029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49554" y="3938270"/>
                        <a:ext cx="1892300" cy="1263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1626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71"/>
    </mc:Choice>
    <mc:Fallback>
      <p:transition spd="slow" advTm="4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87000" y="87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87000" y="8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77504" y="258394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A One-Pot Synthesis of a Triblock Copolymer  </a:t>
            </a:r>
          </a:p>
          <a:p>
            <a:r>
              <a:rPr lang="en-US" sz="2400" b="1" i="1" dirty="0" smtClean="0">
                <a:solidFill>
                  <a:srgbClr val="800000"/>
                </a:solidFill>
              </a:rPr>
              <a:t>from PO/CO</a:t>
            </a:r>
            <a:r>
              <a:rPr lang="en-US" sz="2400" b="1" i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i="1" dirty="0" smtClean="0">
                <a:solidFill>
                  <a:srgbClr val="800000"/>
                </a:solidFill>
              </a:rPr>
              <a:t> and Lactides</a:t>
            </a:r>
          </a:p>
        </p:txBody>
      </p:sp>
      <p:sp>
        <p:nvSpPr>
          <p:cNvPr id="3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070513"/>
              </p:ext>
            </p:extLst>
          </p:nvPr>
        </p:nvGraphicFramePr>
        <p:xfrm>
          <a:off x="266700" y="1597025"/>
          <a:ext cx="8605838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39" name="CS ChemDraw Drawing" r:id="rId5" imgW="9347919" imgH="1130445" progId="ChemDraw.Document.6.0">
                  <p:embed/>
                </p:oleObj>
              </mc:Choice>
              <mc:Fallback>
                <p:oleObj name="CS ChemDraw Drawing" r:id="rId5" imgW="9347919" imgH="113044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700" y="1597025"/>
                        <a:ext cx="8605838" cy="103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987133"/>
              </p:ext>
            </p:extLst>
          </p:nvPr>
        </p:nvGraphicFramePr>
        <p:xfrm>
          <a:off x="457200" y="2895600"/>
          <a:ext cx="2914899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40" name="CS ChemDraw Drawing" r:id="rId7" imgW="3108690" imgH="2194155" progId="ChemDraw.Document.6.0">
                  <p:embed/>
                </p:oleObj>
              </mc:Choice>
              <mc:Fallback>
                <p:oleObj name="CS ChemDraw Drawing" r:id="rId7" imgW="3108690" imgH="21941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2895600"/>
                        <a:ext cx="2914899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41" name="Picture 17" descr="C:\Users\Ethelyn Mejia\Documents\papers\DJD\One-pot Synthesis of Triblock Copolymer (GPW)=Angew\revised\TOC-right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04" y="3200401"/>
            <a:ext cx="4076076" cy="31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800" y="6400800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Darensbourg, D. J.; </a:t>
            </a:r>
            <a:r>
              <a:rPr lang="en-US" sz="1200" dirty="0" smtClean="0">
                <a:solidFill>
                  <a:srgbClr val="000000"/>
                </a:solidFill>
              </a:rPr>
              <a:t>Wu, G.-P. </a:t>
            </a:r>
            <a:r>
              <a:rPr lang="en-US" sz="1200" i="1" dirty="0" err="1" smtClean="0">
                <a:solidFill>
                  <a:srgbClr val="000000"/>
                </a:solidFill>
              </a:rPr>
              <a:t>Angew</a:t>
            </a:r>
            <a:r>
              <a:rPr lang="en-US" sz="1200" i="1" dirty="0" smtClean="0">
                <a:solidFill>
                  <a:srgbClr val="000000"/>
                </a:solidFill>
              </a:rPr>
              <a:t>. Chem. Int. Ed.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2013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i="1" dirty="0" smtClean="0">
                <a:solidFill>
                  <a:srgbClr val="000000"/>
                </a:solidFill>
              </a:rPr>
              <a:t>52</a:t>
            </a:r>
            <a:r>
              <a:rPr lang="en-US" sz="1200" dirty="0" smtClean="0">
                <a:solidFill>
                  <a:srgbClr val="000000"/>
                </a:solidFill>
              </a:rPr>
              <a:t>, 10602-10606.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05842" name="Picture 18" descr="C:\Users\Ethelyn Mejia\Documents\papers\DJD\One-pot Synthesis of Triblock Copolymer (GPW)=Angew\revised\arrow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229">
            <a:off x="5500865" y="4630125"/>
            <a:ext cx="798803" cy="2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688152"/>
              </p:ext>
            </p:extLst>
          </p:nvPr>
        </p:nvGraphicFramePr>
        <p:xfrm>
          <a:off x="3962400" y="2882900"/>
          <a:ext cx="1719262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41" name="CS ChemDraw Drawing" r:id="rId11" imgW="1718479" imgH="2695614" progId="ChemDraw.Document.6.0">
                  <p:embed/>
                </p:oleObj>
              </mc:Choice>
              <mc:Fallback>
                <p:oleObj name="CS ChemDraw Drawing" r:id="rId11" imgW="1718479" imgH="269561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62400" y="2882900"/>
                        <a:ext cx="1719262" cy="269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338248" y="3370940"/>
            <a:ext cx="1749544" cy="461665"/>
            <a:chOff x="6719248" y="3352800"/>
            <a:chExt cx="1749544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6958442" y="3352800"/>
              <a:ext cx="151035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HO-(PPC)-OH</a:t>
              </a:r>
            </a:p>
            <a:p>
              <a:r>
                <a:rPr lang="en-US" sz="1200" b="1" dirty="0" smtClean="0">
                  <a:solidFill>
                    <a:srgbClr val="000000"/>
                  </a:solidFill>
                </a:rPr>
                <a:t>PLA-</a:t>
              </a:r>
              <a:r>
                <a:rPr lang="en-US" sz="1200" b="1" i="1" dirty="0" smtClean="0">
                  <a:solidFill>
                    <a:srgbClr val="000000"/>
                  </a:solidFill>
                </a:rPr>
                <a:t>b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-PPC-</a:t>
              </a:r>
              <a:r>
                <a:rPr lang="en-US" sz="1200" b="1" i="1" dirty="0" smtClean="0">
                  <a:solidFill>
                    <a:srgbClr val="000000"/>
                  </a:solidFill>
                </a:rPr>
                <a:t>b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-PLA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6719248" y="3505200"/>
              <a:ext cx="252842" cy="0"/>
            </a:xfrm>
            <a:prstGeom prst="line">
              <a:avLst/>
            </a:prstGeom>
            <a:ln w="28575">
              <a:solidFill>
                <a:srgbClr val="00EA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6719248" y="3684896"/>
              <a:ext cx="25284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9"/>
    </mc:Choice>
    <mc:Fallback>
      <p:transition spd="slow" advTm="16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1329"/>
            <a:ext cx="7315200" cy="603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2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2"/>
    </mc:Choice>
    <mc:Fallback>
      <p:transition spd="slow" advTm="2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E:\GP-B-210-D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37" y="3299388"/>
            <a:ext cx="4189543" cy="3441980"/>
          </a:xfrm>
          <a:prstGeom prst="rect">
            <a:avLst/>
          </a:prstGeom>
          <a:noFill/>
        </p:spPr>
      </p:pic>
      <p:graphicFrame>
        <p:nvGraphicFramePr>
          <p:cNvPr id="48134" name="Object 6"/>
          <p:cNvGraphicFramePr>
            <a:graphicFrameLocks noChangeAspect="1"/>
          </p:cNvGraphicFramePr>
          <p:nvPr/>
        </p:nvGraphicFramePr>
        <p:xfrm>
          <a:off x="179512" y="3525826"/>
          <a:ext cx="3912493" cy="314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04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08" t="6015" r="9215" b="3609"/>
                      <a:stretch>
                        <a:fillRect/>
                      </a:stretch>
                    </p:blipFill>
                    <p:spPr bwMode="auto">
                      <a:xfrm>
                        <a:off x="179512" y="3525826"/>
                        <a:ext cx="3912493" cy="3143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613324"/>
              </p:ext>
            </p:extLst>
          </p:nvPr>
        </p:nvGraphicFramePr>
        <p:xfrm>
          <a:off x="177800" y="806450"/>
          <a:ext cx="4759325" cy="254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05" name="CS ChemDraw Drawing" r:id="rId8" imgW="4949628" imgH="2648332" progId="ChemDraw.Document.6.0">
                  <p:embed/>
                </p:oleObj>
              </mc:Choice>
              <mc:Fallback>
                <p:oleObj name="CS ChemDraw Drawing" r:id="rId8" imgW="4949628" imgH="264833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806450"/>
                        <a:ext cx="4759325" cy="254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6" name="Picture 8" descr="C:\Users\Guangpeng Wu\Desktop\Picture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15937"/>
            <a:ext cx="3754437" cy="30654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30033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ABA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Triblock</a:t>
            </a:r>
            <a:r>
              <a:rPr lang="en-US" sz="2400" b="1" i="1" dirty="0" smtClean="0">
                <a:solidFill>
                  <a:srgbClr val="800000"/>
                </a:solidFill>
              </a:rPr>
              <a:t> Polymers</a:t>
            </a:r>
            <a:endParaRPr lang="en-US" sz="2400" b="1" i="1" dirty="0">
              <a:solidFill>
                <a:srgbClr val="8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8"/>
    </mc:Choice>
    <mc:Fallback>
      <p:transition spd="slow" advTm="1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CA782-C3DB-45E0-B748-A64173B2A2D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38947" name="Picture 3" descr="C:\Users\Darensbourg Asst\Documents\papers\DJD\Sequestering CO2 for Short Term Storage (WCC,KW,HCZ)=\ACS Cover copy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28601"/>
            <a:ext cx="5867399" cy="60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6352401"/>
            <a:ext cx="66382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Darensbourg, D. J.; Chung, W.-C.; Wang, K.; Zhou, H.-C. </a:t>
            </a:r>
            <a:r>
              <a:rPr lang="en-US" sz="1200" i="1" dirty="0"/>
              <a:t>ACS Catalysis</a:t>
            </a:r>
            <a:r>
              <a:rPr lang="en-US" sz="1200" dirty="0"/>
              <a:t>, </a:t>
            </a:r>
            <a:r>
              <a:rPr lang="en-US" sz="1200" b="1" dirty="0"/>
              <a:t>2014</a:t>
            </a:r>
            <a:r>
              <a:rPr lang="en-US" sz="1200" dirty="0"/>
              <a:t>, </a:t>
            </a:r>
            <a:r>
              <a:rPr lang="en-US" sz="1200" i="1" dirty="0"/>
              <a:t>4</a:t>
            </a:r>
            <a:r>
              <a:rPr lang="en-US" sz="1200" dirty="0"/>
              <a:t>, 1511–1515.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00"/>
    </mc:Choice>
    <mc:Fallback>
      <p:transition spd="slow" advTm="6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69888" y="228600"/>
            <a:ext cx="8594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Acknowledgements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63632"/>
            <a:ext cx="1219200" cy="109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4800" y="762000"/>
            <a:ext cx="3168650" cy="61709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Clr>
                <a:srgbClr val="990000"/>
              </a:buClr>
              <a:buSzPct val="90000"/>
            </a:pPr>
            <a:r>
              <a:rPr lang="en-US" altLang="ko-KR" sz="1600" b="1" dirty="0" smtClean="0">
                <a:ea typeface="굴림" pitchFamily="34" charset="-127"/>
                <a:cs typeface="Arial" charset="0"/>
              </a:rPr>
              <a:t> DJD </a:t>
            </a:r>
            <a:r>
              <a:rPr lang="en-US" altLang="ko-KR" sz="1600" b="1" dirty="0">
                <a:ea typeface="굴림" pitchFamily="34" charset="-127"/>
                <a:cs typeface="Arial" charset="0"/>
              </a:rPr>
              <a:t>Group Members: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Wan-Chun Chung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Samuel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Kyran</a:t>
            </a:r>
            <a:endParaRPr lang="en-US" altLang="ko-KR" sz="1600" dirty="0" smtClean="0">
              <a:ea typeface="굴림" pitchFamily="34" charset="-127"/>
              <a:cs typeface="Arial" charset="0"/>
            </a:endParaRP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Andrew Yeung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Yanyan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Wang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Fu-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Te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Tsai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Rongjiao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Zhu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Hamidreza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Samouei</a:t>
            </a:r>
            <a:endParaRPr lang="en-US" altLang="ko-KR" sz="1600" dirty="0" smtClean="0">
              <a:ea typeface="굴림" pitchFamily="34" charset="-127"/>
              <a:cs typeface="Arial" charset="0"/>
            </a:endParaRPr>
          </a:p>
          <a:p>
            <a:pPr marL="228600" indent="-228600">
              <a:buClr>
                <a:schemeClr val="bg2"/>
              </a:buClr>
              <a:buSzPct val="150000"/>
              <a:buFont typeface="Wingdings" pitchFamily="2" charset="2"/>
              <a:buNone/>
            </a:pPr>
            <a:endParaRPr lang="en-US" altLang="ko-KR" sz="700" dirty="0">
              <a:ea typeface="굴림" pitchFamily="34" charset="-127"/>
              <a:cs typeface="Arial" charset="0"/>
            </a:endParaRPr>
          </a:p>
          <a:p>
            <a:pPr marL="228600" indent="-228600">
              <a:buClr>
                <a:srgbClr val="990000"/>
              </a:buClr>
              <a:buSzPct val="90000"/>
            </a:pPr>
            <a:r>
              <a:rPr lang="en-US" altLang="ko-KR" b="1" dirty="0" smtClean="0">
                <a:ea typeface="굴림" pitchFamily="34" charset="-127"/>
                <a:cs typeface="Arial" charset="0"/>
              </a:rPr>
              <a:t> </a:t>
            </a:r>
            <a:r>
              <a:rPr lang="en-US" altLang="ko-KR" sz="1600" b="1" dirty="0" smtClean="0">
                <a:ea typeface="굴림" pitchFamily="34" charset="-127"/>
                <a:cs typeface="Arial" charset="0"/>
              </a:rPr>
              <a:t>Former </a:t>
            </a:r>
            <a:r>
              <a:rPr lang="en-US" altLang="ko-KR" sz="1600" b="1" dirty="0">
                <a:ea typeface="굴림" pitchFamily="34" charset="-127"/>
                <a:cs typeface="Arial" charset="0"/>
              </a:rPr>
              <a:t>DJD </a:t>
            </a:r>
            <a:r>
              <a:rPr lang="en-US" altLang="ko-KR" sz="1600" b="1" dirty="0" smtClean="0">
                <a:ea typeface="굴림" pitchFamily="34" charset="-127"/>
                <a:cs typeface="Arial" charset="0"/>
              </a:rPr>
              <a:t>Group Members</a:t>
            </a:r>
            <a:r>
              <a:rPr lang="en-US" altLang="ko-KR" b="1" dirty="0" smtClean="0">
                <a:ea typeface="굴림" pitchFamily="34" charset="-127"/>
                <a:cs typeface="Arial" charset="0"/>
              </a:rPr>
              <a:t>:</a:t>
            </a:r>
            <a:endParaRPr lang="en-US" altLang="ko-KR" b="1" dirty="0">
              <a:ea typeface="굴림" pitchFamily="34" charset="-127"/>
              <a:cs typeface="Arial" charset="0"/>
            </a:endParaRP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Sheng-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Hsuan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</a:t>
            </a:r>
            <a:r>
              <a:rPr lang="en-US" altLang="ko-KR" sz="1600" dirty="0">
                <a:ea typeface="굴림" pitchFamily="34" charset="-127"/>
                <a:cs typeface="Arial" charset="0"/>
              </a:rPr>
              <a:t>Wei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Stephanie </a:t>
            </a:r>
            <a:r>
              <a:rPr lang="en-US" altLang="ko-KR" sz="1600" dirty="0">
                <a:ea typeface="굴림" pitchFamily="34" charset="-127"/>
                <a:cs typeface="Arial" charset="0"/>
              </a:rPr>
              <a:t>Wilson </a:t>
            </a:r>
            <a:endParaRPr lang="en-US" altLang="ko-KR" sz="1600" dirty="0" smtClean="0">
              <a:ea typeface="굴림" pitchFamily="34" charset="-127"/>
              <a:cs typeface="Arial" charset="0"/>
            </a:endParaRP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Ross Poland</a:t>
            </a:r>
          </a:p>
          <a:p>
            <a:pPr marL="228600" indent="7938">
              <a:buClr>
                <a:srgbClr val="0000CC"/>
              </a:buClr>
              <a:buSzPct val="140000"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</a:t>
            </a:r>
            <a:r>
              <a:rPr lang="en-US" altLang="ko-KR" sz="1600" dirty="0">
                <a:ea typeface="굴림" pitchFamily="34" charset="-127"/>
                <a:cs typeface="Arial" charset="0"/>
              </a:rPr>
              <a:t>. Osit Karroonnirun</a:t>
            </a:r>
          </a:p>
          <a:p>
            <a:pPr marL="228600" indent="7938">
              <a:buClr>
                <a:srgbClr val="0000CC"/>
              </a:buClr>
              <a:buSzPct val="140000"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Adriana Moncada</a:t>
            </a:r>
          </a:p>
          <a:p>
            <a:pPr marL="228600" indent="7938">
              <a:buClr>
                <a:srgbClr val="0000CC"/>
              </a:buClr>
              <a:buSzPct val="14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</a:t>
            </a:r>
            <a:r>
              <a:rPr lang="en-US" altLang="ko-KR" sz="1600" dirty="0">
                <a:ea typeface="굴림" pitchFamily="34" charset="-127"/>
                <a:cs typeface="Arial" charset="0"/>
              </a:rPr>
              <a:t>.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Wonsook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</a:t>
            </a:r>
            <a:r>
              <a:rPr lang="en-US" altLang="ko-KR" sz="1600" dirty="0">
                <a:ea typeface="굴림" pitchFamily="34" charset="-127"/>
                <a:cs typeface="Arial" charset="0"/>
              </a:rPr>
              <a:t>Choi</a:t>
            </a:r>
          </a:p>
          <a:p>
            <a:pPr marL="228600" indent="7938">
              <a:buClr>
                <a:srgbClr val="0000CC"/>
              </a:buClr>
              <a:buSzPct val="14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</a:t>
            </a:r>
            <a:r>
              <a:rPr lang="en-US" altLang="ko-KR" sz="1600" dirty="0">
                <a:ea typeface="굴림" pitchFamily="34" charset="-127"/>
                <a:cs typeface="Arial" charset="0"/>
              </a:rPr>
              <a:t>. 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Eric Frantz</a:t>
            </a:r>
          </a:p>
          <a:p>
            <a:pPr marL="228600" indent="7938">
              <a:buClr>
                <a:srgbClr val="0000CC"/>
              </a:buClr>
              <a:buSzPct val="14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Shawn Fitch</a:t>
            </a:r>
          </a:p>
          <a:p>
            <a:pPr marL="228600" indent="7938">
              <a:buClr>
                <a:srgbClr val="0000CC"/>
              </a:buClr>
              <a:buSzPct val="14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Jeremy Andreatta</a:t>
            </a:r>
          </a:p>
          <a:p>
            <a:pPr marL="228600" indent="7938">
              <a:buClr>
                <a:srgbClr val="0000CC"/>
              </a:buClr>
              <a:buSzPct val="140000"/>
              <a:buFont typeface="Wingdings" pitchFamily="2" charset="2"/>
              <a:buNone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Carla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Rodarte</a:t>
            </a:r>
            <a:endParaRPr lang="en-US" altLang="ko-KR" sz="1600" dirty="0" smtClean="0">
              <a:ea typeface="굴림" pitchFamily="34" charset="-127"/>
              <a:cs typeface="Arial" charset="0"/>
            </a:endParaRPr>
          </a:p>
          <a:p>
            <a:pPr marL="228600" indent="7938">
              <a:buClr>
                <a:srgbClr val="0000CC"/>
              </a:buClr>
              <a:buSzPct val="140000"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Adolfo Horn Jr.</a:t>
            </a:r>
          </a:p>
          <a:p>
            <a:pPr marL="228600" indent="7938">
              <a:buClr>
                <a:srgbClr val="0000CC"/>
              </a:buClr>
              <a:buSzPct val="140000"/>
            </a:pPr>
            <a:r>
              <a:rPr lang="en-US" altLang="ko-KR" sz="1600" dirty="0" smtClean="0">
                <a:ea typeface="굴림" pitchFamily="34" charset="-127"/>
                <a:cs typeface="Arial" charset="0"/>
              </a:rPr>
              <a:t>Dr. </a:t>
            </a:r>
            <a:r>
              <a:rPr lang="en-US" altLang="ko-KR" sz="1600" dirty="0" err="1" smtClean="0">
                <a:ea typeface="굴림" pitchFamily="34" charset="-127"/>
                <a:cs typeface="Arial" charset="0"/>
              </a:rPr>
              <a:t>Binyuan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 Liu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>
                <a:ea typeface="굴림" pitchFamily="34" charset="-127"/>
                <a:cs typeface="Arial" charset="0"/>
              </a:rPr>
              <a:t>Dr. Bo Li</a:t>
            </a:r>
          </a:p>
          <a:p>
            <a:pPr marL="284163" indent="-47625">
              <a:buClr>
                <a:schemeClr val="bg2"/>
              </a:buClr>
              <a:buSzPct val="150000"/>
              <a:buFont typeface="Wingdings" pitchFamily="2" charset="2"/>
              <a:buNone/>
            </a:pPr>
            <a:r>
              <a:rPr lang="en-US" altLang="ko-KR" sz="1600" dirty="0">
                <a:ea typeface="굴림" pitchFamily="34" charset="-127"/>
                <a:cs typeface="Arial" charset="0"/>
              </a:rPr>
              <a:t>Dr. Guangpeng </a:t>
            </a:r>
            <a:r>
              <a:rPr lang="en-US" altLang="ko-KR" sz="1600" dirty="0" smtClean="0">
                <a:ea typeface="굴림" pitchFamily="34" charset="-127"/>
                <a:cs typeface="Arial" charset="0"/>
              </a:rPr>
              <a:t>Wu</a:t>
            </a:r>
            <a:endParaRPr lang="en-US" altLang="ko-KR" sz="700" dirty="0">
              <a:ea typeface="굴림" pitchFamily="34" charset="-127"/>
              <a:cs typeface="Arial" charset="0"/>
            </a:endParaRPr>
          </a:p>
          <a:p>
            <a:pPr marL="228600" indent="-228600">
              <a:buClr>
                <a:srgbClr val="990000"/>
              </a:buClr>
              <a:buSzPct val="90000"/>
            </a:pPr>
            <a:r>
              <a:rPr lang="en-US" altLang="ko-KR" b="1" dirty="0" smtClean="0">
                <a:ea typeface="굴림" pitchFamily="34" charset="-127"/>
                <a:cs typeface="Arial" charset="0"/>
              </a:rPr>
              <a:t> </a:t>
            </a:r>
            <a:endParaRPr lang="en-US" altLang="ko-KR" b="1" dirty="0">
              <a:ea typeface="굴림" pitchFamily="34" charset="-127"/>
              <a:cs typeface="Arial" charset="0"/>
            </a:endParaRPr>
          </a:p>
        </p:txBody>
      </p:sp>
      <p:pic>
        <p:nvPicPr>
          <p:cNvPr id="296962" name="Picture 2" descr="C:\Users\Darensbourg Asst\Pictures\Group pics\DJD Group\P11006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9944" y="1143000"/>
            <a:ext cx="5316846" cy="3311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86498"/>
            <a:ext cx="1219200" cy="122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9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5"/>
    </mc:Choice>
    <mc:Fallback>
      <p:transition spd="slow" advTm="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/>
          <p:cNvSpPr/>
          <p:nvPr/>
        </p:nvSpPr>
        <p:spPr>
          <a:xfrm>
            <a:off x="414088" y="3431416"/>
            <a:ext cx="5951690" cy="378847"/>
          </a:xfrm>
          <a:prstGeom prst="rect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  Greener Synthesis of Polycarbonates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4981" y="2079214"/>
            <a:ext cx="4660250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 No extraneous solvent required</a:t>
            </a: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" dirty="0" smtClean="0">
              <a:solidFill>
                <a:srgbClr val="000000"/>
              </a:solidFill>
            </a:endParaRP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 100% atom economy </a:t>
            </a: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" dirty="0" smtClean="0">
              <a:solidFill>
                <a:srgbClr val="000000"/>
              </a:solidFill>
            </a:endParaRP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 Constructive use of abundant “waste” C1 feedstock</a:t>
            </a: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" dirty="0" smtClean="0">
              <a:solidFill>
                <a:srgbClr val="000000"/>
              </a:solidFill>
            </a:endParaRP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 Living polymerization</a:t>
            </a:r>
          </a:p>
          <a:p>
            <a:pPr>
              <a:buClr>
                <a:srgbClr val="2D2D8A">
                  <a:lumMod val="60000"/>
                  <a:lumOff val="40000"/>
                </a:srgbClr>
              </a:buClr>
              <a:buFont typeface="Arial"/>
              <a:buChar char="•"/>
            </a:pPr>
            <a:endParaRPr lang="en-US" sz="200" dirty="0" smtClean="0">
              <a:solidFill>
                <a:srgbClr val="000000"/>
              </a:solidFill>
            </a:endParaRPr>
          </a:p>
          <a:p>
            <a:pPr>
              <a:buClr>
                <a:srgbClr val="2D2D8A">
                  <a:lumMod val="60000"/>
                  <a:lumOff val="40000"/>
                </a:srgbClr>
              </a:buClr>
            </a:pPr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436561" y="3439443"/>
            <a:ext cx="7703083" cy="3266157"/>
            <a:chOff x="436561" y="3439443"/>
            <a:chExt cx="7703083" cy="3266157"/>
          </a:xfrm>
        </p:grpSpPr>
        <p:sp useBgFill="1">
          <p:nvSpPr>
            <p:cNvPr id="23" name="Rectangle 22"/>
            <p:cNvSpPr/>
            <p:nvPr/>
          </p:nvSpPr>
          <p:spPr>
            <a:xfrm>
              <a:off x="2258676" y="3973070"/>
              <a:ext cx="227013" cy="27933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6561" y="3439443"/>
              <a:ext cx="594317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</a:rPr>
                <a:t>Typical Catalytic System: </a:t>
              </a:r>
              <a:r>
                <a:rPr lang="en-US" sz="1500" dirty="0" smtClean="0">
                  <a:solidFill>
                    <a:srgbClr val="000000"/>
                  </a:solidFill>
                </a:rPr>
                <a:t>(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salen)M(III)X</a:t>
              </a:r>
              <a:r>
                <a:rPr lang="en-US" sz="1500" dirty="0" smtClean="0">
                  <a:solidFill>
                    <a:srgbClr val="000000"/>
                  </a:solidFill>
                </a:rPr>
                <a:t> with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onium</a:t>
              </a:r>
              <a:r>
                <a:rPr lang="en-US" sz="1500" dirty="0" smtClean="0">
                  <a:solidFill>
                    <a:srgbClr val="000000"/>
                  </a:solidFill>
                </a:rPr>
                <a:t> salt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cocatalyst</a:t>
              </a:r>
              <a:endParaRPr lang="en-US" sz="150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9391" y="5567846"/>
              <a:ext cx="372848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D2D8A">
                    <a:lumMod val="60000"/>
                    <a:lumOff val="40000"/>
                  </a:srgbClr>
                </a:buClr>
                <a:buFont typeface="Arial"/>
                <a:buChar char="•"/>
              </a:pPr>
              <a:r>
                <a:rPr lang="en-US" sz="1500" dirty="0" smtClean="0">
                  <a:solidFill>
                    <a:srgbClr val="000000"/>
                  </a:solidFill>
                </a:rPr>
                <a:t>  Robust,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tetradentate</a:t>
              </a:r>
              <a:r>
                <a:rPr lang="en-US" sz="1500" dirty="0" smtClean="0">
                  <a:solidFill>
                    <a:srgbClr val="000000"/>
                  </a:solidFill>
                </a:rPr>
                <a:t>*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ligand</a:t>
              </a:r>
              <a:endParaRPr lang="en-US" sz="1500" dirty="0" smtClean="0">
                <a:solidFill>
                  <a:srgbClr val="000000"/>
                </a:solidFill>
              </a:endParaRPr>
            </a:p>
            <a:p>
              <a:pPr>
                <a:buClr>
                  <a:srgbClr val="2D2D8A">
                    <a:lumMod val="60000"/>
                    <a:lumOff val="40000"/>
                  </a:srgbClr>
                </a:buClr>
                <a:buFont typeface="Arial"/>
                <a:buChar char="•"/>
              </a:pPr>
              <a:endParaRPr lang="en-US" sz="200" dirty="0" smtClean="0">
                <a:solidFill>
                  <a:srgbClr val="000000"/>
                </a:solidFill>
              </a:endParaRPr>
            </a:p>
            <a:p>
              <a:pPr>
                <a:buClr>
                  <a:srgbClr val="2D2D8A">
                    <a:lumMod val="60000"/>
                    <a:lumOff val="40000"/>
                  </a:srgbClr>
                </a:buClr>
                <a:buFont typeface="Arial"/>
                <a:buChar char="•"/>
              </a:pPr>
              <a:r>
                <a:rPr lang="en-US" sz="1500" dirty="0" smtClean="0">
                  <a:solidFill>
                    <a:srgbClr val="000000"/>
                  </a:solidFill>
                </a:rPr>
                <a:t>  Activity/Selectivity tunable by altering </a:t>
              </a:r>
            </a:p>
            <a:p>
              <a:pPr>
                <a:buClr>
                  <a:srgbClr val="2D2D8A">
                    <a:lumMod val="60000"/>
                    <a:lumOff val="40000"/>
                  </a:srgbClr>
                </a:buClr>
              </a:pPr>
              <a:r>
                <a:rPr lang="en-US" sz="1500" b="1" dirty="0" smtClean="0">
                  <a:solidFill>
                    <a:srgbClr val="427B31"/>
                  </a:solidFill>
                </a:rPr>
                <a:t>   R</a:t>
              </a:r>
              <a:r>
                <a:rPr lang="en-US" sz="1500" b="1" baseline="-25000" dirty="0" smtClean="0">
                  <a:solidFill>
                    <a:srgbClr val="427B31"/>
                  </a:solidFill>
                </a:rPr>
                <a:t>1</a:t>
              </a:r>
              <a:r>
                <a:rPr lang="en-US" sz="1500" dirty="0" smtClean="0">
                  <a:solidFill>
                    <a:srgbClr val="000000"/>
                  </a:solidFill>
                </a:rPr>
                <a:t>, </a:t>
              </a:r>
              <a:r>
                <a:rPr lang="en-US" sz="1500" b="1" dirty="0" smtClean="0">
                  <a:solidFill>
                    <a:srgbClr val="427B31"/>
                  </a:solidFill>
                </a:rPr>
                <a:t>R</a:t>
              </a:r>
              <a:r>
                <a:rPr lang="en-US" sz="1500" b="1" baseline="-25000" dirty="0" smtClean="0">
                  <a:solidFill>
                    <a:srgbClr val="427B31"/>
                  </a:solidFill>
                </a:rPr>
                <a:t>2</a:t>
              </a:r>
              <a:r>
                <a:rPr lang="en-US" sz="1500" dirty="0" smtClean="0">
                  <a:solidFill>
                    <a:srgbClr val="000000"/>
                  </a:solidFill>
                </a:rPr>
                <a:t>, </a:t>
              </a:r>
              <a:r>
                <a:rPr lang="en-US" sz="1500" b="1" dirty="0" smtClean="0">
                  <a:solidFill>
                    <a:srgbClr val="427B31"/>
                  </a:solidFill>
                </a:rPr>
                <a:t>R</a:t>
              </a:r>
              <a:r>
                <a:rPr lang="en-US" sz="1500" b="1" baseline="-25000" dirty="0" smtClean="0">
                  <a:solidFill>
                    <a:srgbClr val="427B31"/>
                  </a:solidFill>
                </a:rPr>
                <a:t>3</a:t>
              </a:r>
              <a:r>
                <a:rPr lang="en-US" sz="1500" dirty="0" smtClean="0">
                  <a:solidFill>
                    <a:srgbClr val="000000"/>
                  </a:solidFill>
                </a:rPr>
                <a:t>, </a:t>
              </a:r>
              <a:r>
                <a:rPr lang="en-US" sz="1500" b="1" dirty="0" smtClean="0">
                  <a:solidFill>
                    <a:srgbClr val="F22714"/>
                  </a:solidFill>
                </a:rPr>
                <a:t>M</a:t>
              </a:r>
              <a:r>
                <a:rPr lang="en-US" sz="1500" dirty="0" smtClean="0">
                  <a:solidFill>
                    <a:srgbClr val="000000"/>
                  </a:solidFill>
                </a:rPr>
                <a:t>, </a:t>
              </a:r>
              <a:r>
                <a:rPr lang="en-US" sz="1500" b="1" dirty="0" smtClean="0">
                  <a:solidFill>
                    <a:srgbClr val="1818FF"/>
                  </a:solidFill>
                </a:rPr>
                <a:t>X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50785" y="6305490"/>
              <a:ext cx="41072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</a:rPr>
                <a:t>Darensbourg, D. J. </a:t>
              </a:r>
              <a:r>
                <a:rPr lang="en-US" sz="1000" i="1" dirty="0" smtClean="0">
                  <a:solidFill>
                    <a:srgbClr val="000000"/>
                  </a:solidFill>
                </a:rPr>
                <a:t>Chem. Rev. </a:t>
              </a:r>
              <a:r>
                <a:rPr lang="en-US" sz="1000" dirty="0" smtClean="0">
                  <a:solidFill>
                    <a:srgbClr val="000000"/>
                  </a:solidFill>
                </a:rPr>
                <a:t> </a:t>
              </a:r>
              <a:r>
                <a:rPr lang="en-US" sz="1000" b="1" dirty="0" smtClean="0">
                  <a:solidFill>
                    <a:srgbClr val="000000"/>
                  </a:solidFill>
                </a:rPr>
                <a:t>2007</a:t>
              </a:r>
              <a:r>
                <a:rPr lang="en-US" sz="1000" dirty="0" smtClean="0">
                  <a:solidFill>
                    <a:srgbClr val="000000"/>
                  </a:solidFill>
                </a:rPr>
                <a:t>, </a:t>
              </a:r>
              <a:r>
                <a:rPr lang="en-US" sz="1000" i="1" dirty="0" smtClean="0">
                  <a:solidFill>
                    <a:srgbClr val="000000"/>
                  </a:solidFill>
                </a:rPr>
                <a:t>107</a:t>
              </a:r>
              <a:r>
                <a:rPr lang="en-US" sz="1000" dirty="0" smtClean="0">
                  <a:solidFill>
                    <a:srgbClr val="000000"/>
                  </a:solidFill>
                </a:rPr>
                <a:t>, 2388-2410.</a:t>
              </a:r>
            </a:p>
            <a:p>
              <a:r>
                <a:rPr lang="en-US" sz="1000" dirty="0" smtClean="0">
                  <a:solidFill>
                    <a:srgbClr val="000000"/>
                  </a:solidFill>
                </a:rPr>
                <a:t>Darensbourg, D. J., Wilson, S. J. </a:t>
              </a:r>
              <a:r>
                <a:rPr lang="en-US" sz="1000" i="1" dirty="0"/>
                <a:t>Green Chem.</a:t>
              </a:r>
              <a:r>
                <a:rPr lang="en-US" sz="1000" dirty="0"/>
                <a:t> </a:t>
              </a:r>
              <a:r>
                <a:rPr lang="en-US" sz="1000" b="1" dirty="0"/>
                <a:t>2012</a:t>
              </a:r>
              <a:r>
                <a:rPr lang="en-US" sz="1000" dirty="0"/>
                <a:t>, </a:t>
              </a:r>
              <a:r>
                <a:rPr lang="en-US" sz="1000" i="1" dirty="0"/>
                <a:t>14</a:t>
              </a:r>
              <a:r>
                <a:rPr lang="en-US" sz="1000" dirty="0"/>
                <a:t>, 2665–2671</a:t>
              </a:r>
              <a:r>
                <a:rPr lang="en-US" sz="1000" dirty="0" smtClean="0"/>
                <a:t>..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45704" y="5585936"/>
              <a:ext cx="34504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Typical System: 	</a:t>
              </a:r>
              <a:r>
                <a:rPr lang="en-US" sz="1400" b="1" dirty="0" smtClean="0">
                  <a:solidFill>
                    <a:srgbClr val="F22714"/>
                  </a:solidFill>
                </a:rPr>
                <a:t>M</a:t>
              </a:r>
              <a:r>
                <a:rPr lang="en-US" sz="1400" dirty="0" smtClean="0">
                  <a:solidFill>
                    <a:srgbClr val="000000"/>
                  </a:solidFill>
                </a:rPr>
                <a:t> = Cr, Co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</a:rPr>
                <a:t>			</a:t>
              </a:r>
              <a:r>
                <a:rPr lang="en-US" sz="1400" b="1" dirty="0" smtClean="0">
                  <a:solidFill>
                    <a:srgbClr val="427B31"/>
                  </a:solidFill>
                </a:rPr>
                <a:t>R</a:t>
              </a:r>
              <a:r>
                <a:rPr lang="en-US" sz="1400" b="1" baseline="-25000" dirty="0" smtClean="0">
                  <a:solidFill>
                    <a:srgbClr val="427B31"/>
                  </a:solidFill>
                </a:rPr>
                <a:t>1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 </a:t>
              </a:r>
              <a:r>
                <a:rPr lang="en-US" sz="1400" dirty="0" smtClean="0">
                  <a:solidFill>
                    <a:srgbClr val="000000"/>
                  </a:solidFill>
                </a:rPr>
                <a:t>= </a:t>
              </a:r>
              <a:r>
                <a:rPr lang="en-US" sz="1400" b="1" dirty="0" smtClean="0">
                  <a:solidFill>
                    <a:srgbClr val="427B31"/>
                  </a:solidFill>
                </a:rPr>
                <a:t>R</a:t>
              </a:r>
              <a:r>
                <a:rPr lang="en-US" sz="1400" b="1" baseline="-25000" dirty="0" smtClean="0">
                  <a:solidFill>
                    <a:srgbClr val="427B31"/>
                  </a:solidFill>
                </a:rPr>
                <a:t>2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 </a:t>
              </a:r>
              <a:r>
                <a:rPr lang="en-US" sz="1400" dirty="0" smtClean="0">
                  <a:solidFill>
                    <a:srgbClr val="000000"/>
                  </a:solidFill>
                </a:rPr>
                <a:t>= </a:t>
              </a:r>
              <a:r>
                <a:rPr lang="en-US" sz="1400" baseline="300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Bu</a:t>
              </a:r>
              <a:endParaRPr lang="en-US" sz="1400" dirty="0" smtClean="0">
                <a:solidFill>
                  <a:srgbClr val="000000"/>
                </a:solidFill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</a:rPr>
                <a:t>			</a:t>
              </a:r>
              <a:r>
                <a:rPr lang="en-US" sz="1400" b="1" dirty="0" smtClean="0">
                  <a:solidFill>
                    <a:srgbClr val="427B31"/>
                  </a:solidFill>
                </a:rPr>
                <a:t>R</a:t>
              </a:r>
              <a:r>
                <a:rPr lang="en-US" sz="1400" b="1" baseline="-25000" dirty="0" smtClean="0">
                  <a:solidFill>
                    <a:srgbClr val="427B31"/>
                  </a:solidFill>
                </a:rPr>
                <a:t>3</a:t>
              </a:r>
              <a:r>
                <a:rPr lang="en-US" sz="1400" dirty="0" smtClean="0">
                  <a:solidFill>
                    <a:srgbClr val="000000"/>
                  </a:solidFill>
                </a:rPr>
                <a:t> = -C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H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4</a:t>
              </a:r>
              <a:r>
                <a:rPr lang="en-US" sz="1400" dirty="0" smtClean="0">
                  <a:solidFill>
                    <a:srgbClr val="000000"/>
                  </a:solidFill>
                </a:rPr>
                <a:t>-,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cyclohexyl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00577" y="5275654"/>
              <a:ext cx="6463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solidFill>
                    <a:srgbClr val="371566"/>
                  </a:solidFill>
                </a:rPr>
                <a:t>PPNX</a:t>
              </a:r>
              <a:endParaRPr lang="en-US" sz="1300" b="1" dirty="0">
                <a:solidFill>
                  <a:srgbClr val="371566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23232" y="5261697"/>
              <a:ext cx="81641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i="1" dirty="0" smtClean="0">
                  <a:solidFill>
                    <a:srgbClr val="371566"/>
                  </a:solidFill>
                </a:rPr>
                <a:t>n</a:t>
              </a:r>
              <a:r>
                <a:rPr lang="en-US" sz="1300" b="1" dirty="0" smtClean="0">
                  <a:solidFill>
                    <a:srgbClr val="371566"/>
                  </a:solidFill>
                </a:rPr>
                <a:t>Bu</a:t>
              </a:r>
              <a:r>
                <a:rPr lang="en-US" sz="1300" b="1" baseline="-25000" dirty="0" smtClean="0">
                  <a:solidFill>
                    <a:srgbClr val="371566"/>
                  </a:solidFill>
                </a:rPr>
                <a:t>4</a:t>
              </a:r>
              <a:r>
                <a:rPr lang="en-US" sz="1300" b="1" dirty="0" smtClean="0">
                  <a:solidFill>
                    <a:srgbClr val="371566"/>
                  </a:solidFill>
                </a:rPr>
                <a:t>NX</a:t>
              </a:r>
              <a:endParaRPr lang="en-US" sz="1300" b="1" dirty="0">
                <a:solidFill>
                  <a:srgbClr val="371566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502703"/>
              </p:ext>
            </p:extLst>
          </p:nvPr>
        </p:nvGraphicFramePr>
        <p:xfrm>
          <a:off x="389380" y="533400"/>
          <a:ext cx="8351049" cy="1867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50" name="CS ChemDraw Drawing" r:id="rId5" imgW="11938000" imgH="2679700" progId="">
                  <p:embed/>
                </p:oleObj>
              </mc:Choice>
              <mc:Fallback>
                <p:oleObj name="CS ChemDraw Drawing" r:id="rId5" imgW="11938000" imgH="2679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380" y="533400"/>
                        <a:ext cx="8351049" cy="1867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098484"/>
              </p:ext>
            </p:extLst>
          </p:nvPr>
        </p:nvGraphicFramePr>
        <p:xfrm>
          <a:off x="581025" y="4003675"/>
          <a:ext cx="3581400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51" name="CS ChemDraw Drawing" r:id="rId7" imgW="5626100" imgH="2489200" progId="">
                  <p:embed/>
                </p:oleObj>
              </mc:Choice>
              <mc:Fallback>
                <p:oleObj name="CS ChemDraw Drawing" r:id="rId7" imgW="5626100" imgH="2489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4003675"/>
                        <a:ext cx="3581400" cy="158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127255"/>
              </p:ext>
            </p:extLst>
          </p:nvPr>
        </p:nvGraphicFramePr>
        <p:xfrm>
          <a:off x="4572000" y="3973071"/>
          <a:ext cx="1853326" cy="128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52" name="CS ChemDraw Drawing" r:id="rId9" imgW="2387600" imgH="1651000" progId="">
                  <p:embed/>
                </p:oleObj>
              </mc:Choice>
              <mc:Fallback>
                <p:oleObj name="CS ChemDraw Drawing" r:id="rId9" imgW="2387600" imgH="165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973071"/>
                        <a:ext cx="1853326" cy="1284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95866"/>
              </p:ext>
            </p:extLst>
          </p:nvPr>
        </p:nvGraphicFramePr>
        <p:xfrm>
          <a:off x="6807200" y="3884875"/>
          <a:ext cx="1571174" cy="137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53" name="CS ChemDraw Drawing" r:id="rId11" imgW="3606800" imgH="3149600" progId="">
                  <p:embed/>
                </p:oleObj>
              </mc:Choice>
              <mc:Fallback>
                <p:oleObj name="CS ChemDraw Drawing" r:id="rId11" imgW="3606800" imgH="314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0" y="3884875"/>
                        <a:ext cx="1571174" cy="137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68"/>
    </mc:Choice>
    <mc:Fallback>
      <p:transition spd="slow" advTm="5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7"/>
          <a:stretch>
            <a:fillRect/>
          </a:stretch>
        </p:blipFill>
        <p:spPr>
          <a:xfrm>
            <a:off x="4564920" y="1017064"/>
            <a:ext cx="3125966" cy="2023585"/>
          </a:xfrm>
          <a:prstGeom prst="rect">
            <a:avLst/>
          </a:prstGeom>
        </p:spPr>
      </p:pic>
      <p:pic>
        <p:nvPicPr>
          <p:cNvPr id="5" name="Picture 29" descr="MVC-005S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0" y="747892"/>
            <a:ext cx="1597595" cy="23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1309285" y="3179808"/>
            <a:ext cx="1944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sym typeface="Symbol" charset="2"/>
              </a:rPr>
              <a:t>ASI</a:t>
            </a:r>
            <a:r>
              <a:rPr lang="en-US" sz="1400" b="1" i="1" baseline="30000" dirty="0">
                <a:solidFill>
                  <a:srgbClr val="000000"/>
                </a:solidFill>
                <a:ea typeface="Arial" charset="0"/>
                <a:cs typeface="Arial" charset="0"/>
                <a:sym typeface="Symbol" charset="2"/>
              </a:rPr>
              <a:t>®</a:t>
            </a:r>
            <a:r>
              <a:rPr lang="en-US" sz="1400" b="1" i="1" dirty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  <a:sym typeface="Symbol" charset="2"/>
              </a:rPr>
              <a:t>ReactIR</a:t>
            </a:r>
            <a:r>
              <a:rPr lang="en-US" sz="1400" b="1" i="1" dirty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US" sz="1400" b="1" i="1" dirty="0" smtClean="0">
                <a:solidFill>
                  <a:srgbClr val="000000"/>
                </a:solidFill>
                <a:sym typeface="Symbol" charset="2"/>
              </a:rPr>
              <a:t>1000</a:t>
            </a:r>
            <a:endParaRPr lang="en-US" sz="1400" b="1" i="1" dirty="0">
              <a:solidFill>
                <a:srgbClr val="000000"/>
              </a:solidFill>
              <a:sym typeface="Symbol" charset="2"/>
            </a:endParaRPr>
          </a:p>
        </p:txBody>
      </p:sp>
      <p:sp>
        <p:nvSpPr>
          <p:cNvPr id="9" name="Rectangle 65"/>
          <p:cNvSpPr>
            <a:spLocks noChangeArrowheads="1"/>
          </p:cNvSpPr>
          <p:nvPr/>
        </p:nvSpPr>
        <p:spPr bwMode="auto">
          <a:xfrm>
            <a:off x="5771183" y="3377362"/>
            <a:ext cx="1944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000000"/>
                </a:solidFill>
                <a:sym typeface="Symbol" charset="2"/>
              </a:rPr>
              <a:t>ReactIR</a:t>
            </a:r>
            <a:r>
              <a:rPr lang="en-US" sz="1400" b="1" i="1" dirty="0" smtClean="0">
                <a:solidFill>
                  <a:srgbClr val="000000"/>
                </a:solidFill>
                <a:sym typeface="Symbol" charset="2"/>
              </a:rPr>
              <a:t>™ ic10</a:t>
            </a:r>
            <a:endParaRPr lang="en-US" sz="1400" b="1" i="1" dirty="0">
              <a:solidFill>
                <a:srgbClr val="000000"/>
              </a:solidFill>
              <a:sym typeface="Symbol" charset="2"/>
            </a:endParaRPr>
          </a:p>
        </p:txBody>
      </p:sp>
      <p:sp useBgFill="1">
        <p:nvSpPr>
          <p:cNvPr id="11" name="Rectangle 10"/>
          <p:cNvSpPr/>
          <p:nvPr/>
        </p:nvSpPr>
        <p:spPr>
          <a:xfrm>
            <a:off x="692195" y="3604858"/>
            <a:ext cx="3587441" cy="714377"/>
          </a:xfrm>
          <a:prstGeom prst="rect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479" y="3668363"/>
            <a:ext cx="396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</a:rPr>
              <a:t>Excellent for reactions run with at</a:t>
            </a:r>
          </a:p>
          <a:p>
            <a:pPr algn="ctr"/>
            <a:r>
              <a:rPr lang="en-US" sz="1500" dirty="0" smtClean="0">
                <a:solidFill>
                  <a:srgbClr val="000000"/>
                </a:solidFill>
              </a:rPr>
              <a:t>least 12 </a:t>
            </a:r>
            <a:r>
              <a:rPr lang="en-US" sz="1500" dirty="0" err="1" smtClean="0">
                <a:solidFill>
                  <a:srgbClr val="000000"/>
                </a:solidFill>
              </a:rPr>
              <a:t>mL</a:t>
            </a:r>
            <a:r>
              <a:rPr lang="en-US" sz="1500" dirty="0" smtClean="0">
                <a:solidFill>
                  <a:srgbClr val="000000"/>
                </a:solidFill>
              </a:rPr>
              <a:t> at temperatures ≥ 25 </a:t>
            </a:r>
            <a:r>
              <a:rPr lang="en-US" sz="1500" baseline="30000" dirty="0" err="1" smtClean="0">
                <a:solidFill>
                  <a:srgbClr val="000000"/>
                </a:solidFill>
              </a:rPr>
              <a:t>o</a:t>
            </a:r>
            <a:r>
              <a:rPr lang="en-US" sz="1500" dirty="0" err="1" smtClean="0">
                <a:solidFill>
                  <a:srgbClr val="000000"/>
                </a:solidFill>
              </a:rPr>
              <a:t>C</a:t>
            </a:r>
            <a:r>
              <a:rPr lang="en-US" sz="1500" dirty="0" smtClean="0">
                <a:solidFill>
                  <a:srgbClr val="000000"/>
                </a:solidFill>
              </a:rPr>
              <a:t>.</a:t>
            </a:r>
            <a:endParaRPr lang="en-US" sz="1500" dirty="0">
              <a:solidFill>
                <a:srgbClr val="000000"/>
              </a:solidFill>
            </a:endParaRPr>
          </a:p>
        </p:txBody>
      </p:sp>
      <p:sp useBgFill="1">
        <p:nvSpPr>
          <p:cNvPr id="13" name="Rectangle 12"/>
          <p:cNvSpPr/>
          <p:nvPr/>
        </p:nvSpPr>
        <p:spPr>
          <a:xfrm>
            <a:off x="5080002" y="3858856"/>
            <a:ext cx="3543034" cy="2223031"/>
          </a:xfrm>
          <a:prstGeom prst="rect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4113" y="3964694"/>
            <a:ext cx="34652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Small high-pressure reactor </a:t>
            </a:r>
            <a:r>
              <a:rPr lang="en-US" sz="1500" smtClean="0">
                <a:solidFill>
                  <a:srgbClr val="000000"/>
                </a:solidFill>
              </a:rPr>
              <a:t>designed in-house</a:t>
            </a:r>
            <a:r>
              <a:rPr lang="en-US" sz="1500" dirty="0" smtClean="0">
                <a:solidFill>
                  <a:srgbClr val="000000"/>
                </a:solidFill>
              </a:rPr>
              <a:t>.</a:t>
            </a:r>
            <a:endParaRPr lang="en-US" sz="1500" dirty="0">
              <a:solidFill>
                <a:srgbClr val="000000"/>
              </a:solidFill>
            </a:endParaRPr>
          </a:p>
          <a:p>
            <a:pPr marL="347663" indent="-347663">
              <a:buFont typeface="Arial" pitchFamily="34" charset="0"/>
              <a:buChar char="•"/>
            </a:pPr>
            <a:endParaRPr lang="en-US" sz="1500" dirty="0" smtClean="0">
              <a:solidFill>
                <a:srgbClr val="000000"/>
              </a:solidFill>
            </a:endParaRPr>
          </a:p>
          <a:p>
            <a:pPr marL="347663" indent="-347663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Manages well with small scale reactions (&lt; 5 mL).</a:t>
            </a:r>
          </a:p>
          <a:p>
            <a:pPr marL="347663" indent="-347663">
              <a:buFont typeface="Arial" pitchFamily="34" charset="0"/>
              <a:buChar char="•"/>
            </a:pPr>
            <a:endParaRPr lang="en-US" sz="1500" dirty="0" smtClean="0">
              <a:solidFill>
                <a:srgbClr val="000000"/>
              </a:solidFill>
            </a:endParaRPr>
          </a:p>
          <a:p>
            <a:pPr marL="347663" indent="-347663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System can be </a:t>
            </a:r>
            <a:r>
              <a:rPr lang="en-US" sz="1500" b="1" dirty="0" smtClean="0">
                <a:solidFill>
                  <a:srgbClr val="FF0000"/>
                </a:solidFill>
              </a:rPr>
              <a:t>heated</a:t>
            </a:r>
            <a:r>
              <a:rPr lang="en-US" sz="1500" dirty="0" smtClean="0">
                <a:solidFill>
                  <a:srgbClr val="000000"/>
                </a:solidFill>
              </a:rPr>
              <a:t> or</a:t>
            </a:r>
            <a:r>
              <a:rPr lang="en-US" sz="1500" b="1" dirty="0" smtClean="0">
                <a:solidFill>
                  <a:srgbClr val="000000"/>
                </a:solidFill>
              </a:rPr>
              <a:t> </a:t>
            </a:r>
            <a:r>
              <a:rPr lang="en-US" sz="1500" b="1" dirty="0" smtClean="0">
                <a:solidFill>
                  <a:srgbClr val="0033CC"/>
                </a:solidFill>
              </a:rPr>
              <a:t>cooled </a:t>
            </a:r>
            <a:r>
              <a:rPr lang="en-US" sz="1500" dirty="0" smtClean="0">
                <a:solidFill>
                  <a:srgbClr val="000000"/>
                </a:solidFill>
              </a:rPr>
              <a:t>to any practical temperature.</a:t>
            </a:r>
          </a:p>
          <a:p>
            <a:pPr algn="ctr"/>
            <a:endParaRPr lang="en-US" sz="1500" dirty="0" smtClean="0">
              <a:solidFill>
                <a:srgbClr val="000000"/>
              </a:solidFill>
            </a:endParaRPr>
          </a:p>
        </p:txBody>
      </p: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1027861" y="6073631"/>
            <a:ext cx="2945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B60E00"/>
                </a:solidFill>
                <a:sym typeface="Symbol" charset="2"/>
              </a:rPr>
              <a:t> </a:t>
            </a:r>
            <a:r>
              <a:rPr lang="en-US" sz="1600" i="1" dirty="0">
                <a:solidFill>
                  <a:srgbClr val="B60E00"/>
                </a:solidFill>
                <a:sym typeface="Symbol" charset="2"/>
              </a:rPr>
              <a:t>Attenuated Total Reflectance </a:t>
            </a:r>
          </a:p>
          <a:p>
            <a:pPr algn="ctr"/>
            <a:r>
              <a:rPr lang="en-US" sz="1600" i="1" dirty="0">
                <a:solidFill>
                  <a:srgbClr val="B60E00"/>
                </a:solidFill>
                <a:sym typeface="Symbol" charset="2"/>
              </a:rPr>
              <a:t> Infrared Spectroscopy</a:t>
            </a:r>
          </a:p>
        </p:txBody>
      </p:sp>
      <p:pic>
        <p:nvPicPr>
          <p:cNvPr id="26" name="Picture 60" descr="cr068363qf000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7" y="4528640"/>
            <a:ext cx="33909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1"/>
          <p:cNvGrpSpPr/>
          <p:nvPr/>
        </p:nvGrpSpPr>
        <p:grpSpPr>
          <a:xfrm>
            <a:off x="7179735" y="908279"/>
            <a:ext cx="2025807" cy="2316938"/>
            <a:chOff x="7193846" y="654281"/>
            <a:chExt cx="2025807" cy="2316938"/>
          </a:xfrm>
        </p:grpSpPr>
        <p:sp>
          <p:nvSpPr>
            <p:cNvPr id="79" name="TextBox 78"/>
            <p:cNvSpPr txBox="1"/>
            <p:nvPr/>
          </p:nvSpPr>
          <p:spPr>
            <a:xfrm>
              <a:off x="8675764" y="1501565"/>
              <a:ext cx="54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0000"/>
                  </a:solidFill>
                </a:rPr>
                <a:t>argon, </a:t>
              </a:r>
            </a:p>
            <a:p>
              <a:pPr algn="ctr"/>
              <a:r>
                <a:rPr lang="en-US" sz="800" dirty="0" smtClean="0">
                  <a:solidFill>
                    <a:srgbClr val="000000"/>
                  </a:solidFill>
                </a:rPr>
                <a:t>vacuum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80"/>
            <p:cNvGrpSpPr/>
            <p:nvPr/>
          </p:nvGrpSpPr>
          <p:grpSpPr>
            <a:xfrm>
              <a:off x="7193846" y="654281"/>
              <a:ext cx="1697223" cy="2316938"/>
              <a:chOff x="7193846" y="654281"/>
              <a:chExt cx="1697223" cy="2316938"/>
            </a:xfrm>
          </p:grpSpPr>
          <p:grpSp>
            <p:nvGrpSpPr>
              <p:cNvPr id="4" name="Group 75"/>
              <p:cNvGrpSpPr>
                <a:grpSpLocks noChangeAspect="1"/>
              </p:cNvGrpSpPr>
              <p:nvPr/>
            </p:nvGrpSpPr>
            <p:grpSpPr>
              <a:xfrm>
                <a:off x="7878045" y="717677"/>
                <a:ext cx="1013024" cy="2253542"/>
                <a:chOff x="7429814" y="94512"/>
                <a:chExt cx="1447178" cy="3219346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7656511" y="1843481"/>
                  <a:ext cx="964785" cy="147037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7" name="Group 64"/>
                <p:cNvGrpSpPr/>
                <p:nvPr/>
              </p:nvGrpSpPr>
              <p:grpSpPr>
                <a:xfrm>
                  <a:off x="7836527" y="1843481"/>
                  <a:ext cx="592665" cy="1326444"/>
                  <a:chOff x="7836527" y="1843481"/>
                  <a:chExt cx="592665" cy="1326444"/>
                </a:xfrm>
              </p:grpSpPr>
              <p:sp>
                <p:nvSpPr>
                  <p:cNvPr id="28" name="Trapezoid 27"/>
                  <p:cNvSpPr/>
                  <p:nvPr/>
                </p:nvSpPr>
                <p:spPr>
                  <a:xfrm flipV="1">
                    <a:off x="7836527" y="2788925"/>
                    <a:ext cx="592665" cy="381000"/>
                  </a:xfrm>
                  <a:prstGeom prst="trapezoid">
                    <a:avLst>
                      <a:gd name="adj" fmla="val 37500"/>
                    </a:avLst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7836527" y="1843481"/>
                    <a:ext cx="592665" cy="9454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7850336" y="2782954"/>
                    <a:ext cx="476345" cy="1589"/>
                  </a:xfrm>
                  <a:prstGeom prst="line">
                    <a:avLst/>
                  </a:prstGeom>
                  <a:ln w="47625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7940993" y="2775394"/>
                    <a:ext cx="476345" cy="1589"/>
                  </a:xfrm>
                  <a:prstGeom prst="line">
                    <a:avLst/>
                  </a:prstGeom>
                  <a:ln w="508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8163626" y="94512"/>
                  <a:ext cx="107774" cy="2900323"/>
                </a:xfrm>
                <a:prstGeom prst="rect">
                  <a:avLst/>
                </a:prstGeom>
                <a:solidFill>
                  <a:srgbClr val="2425D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8075097" y="1549903"/>
                  <a:ext cx="136157" cy="26976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Hexagon 56"/>
                <p:cNvSpPr>
                  <a:spLocks noChangeAspect="1"/>
                </p:cNvSpPr>
                <p:nvPr/>
              </p:nvSpPr>
              <p:spPr>
                <a:xfrm>
                  <a:off x="8027469" y="3049813"/>
                  <a:ext cx="205920" cy="90085"/>
                </a:xfrm>
                <a:prstGeom prst="hexagon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 rot="16200000" flipH="1">
                  <a:off x="7190622" y="2121953"/>
                  <a:ext cx="1488580" cy="264494"/>
                </a:xfrm>
                <a:prstGeom prst="line">
                  <a:avLst/>
                </a:prstGeom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62"/>
                <p:cNvGrpSpPr/>
                <p:nvPr/>
              </p:nvGrpSpPr>
              <p:grpSpPr>
                <a:xfrm>
                  <a:off x="7786789" y="833062"/>
                  <a:ext cx="701991" cy="740655"/>
                  <a:chOff x="5532438" y="1309688"/>
                  <a:chExt cx="914400" cy="914400"/>
                </a:xfrm>
              </p:grpSpPr>
              <p:sp>
                <p:nvSpPr>
                  <p:cNvPr id="60" name="Oval 59"/>
                  <p:cNvSpPr>
                    <a:spLocks noChangeAspect="1"/>
                  </p:cNvSpPr>
                  <p:nvPr/>
                </p:nvSpPr>
                <p:spPr>
                  <a:xfrm>
                    <a:off x="5532438" y="1309688"/>
                    <a:ext cx="914400" cy="914400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>
                    <a:spLocks noChangeAspect="1"/>
                  </p:cNvSpPr>
                  <p:nvPr/>
                </p:nvSpPr>
                <p:spPr>
                  <a:xfrm>
                    <a:off x="5621021" y="1403993"/>
                    <a:ext cx="731520" cy="731520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71" name="Rectangle 70"/>
                <p:cNvSpPr/>
                <p:nvPr/>
              </p:nvSpPr>
              <p:spPr>
                <a:xfrm rot="20736491">
                  <a:off x="7562850" y="1516790"/>
                  <a:ext cx="259135" cy="7597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u="sn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 rot="1210491">
                  <a:off x="7531414" y="1440039"/>
                  <a:ext cx="285533" cy="7055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 rot="16200000">
                  <a:off x="8248832" y="1709009"/>
                  <a:ext cx="259135" cy="7597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u="sn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 rot="21413461">
                  <a:off x="8333671" y="1579442"/>
                  <a:ext cx="259135" cy="7597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u="sng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429814" y="1722125"/>
                  <a:ext cx="1447178" cy="33104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7394221" y="1495778"/>
                <a:ext cx="60785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US" sz="800" baseline="-25000" dirty="0" smtClean="0">
                    <a:solidFill>
                      <a:srgbClr val="000000"/>
                    </a:solidFill>
                  </a:rPr>
                  <a:t>2</a:t>
                </a:r>
                <a:r>
                  <a:rPr lang="en-US" sz="800" dirty="0" smtClean="0">
                    <a:solidFill>
                      <a:srgbClr val="000000"/>
                    </a:solidFill>
                  </a:rPr>
                  <a:t> inlet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193846" y="1648178"/>
                <a:ext cx="83869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000000"/>
                    </a:solidFill>
                  </a:rPr>
                  <a:t>reactants inlet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8416685" y="654281"/>
                <a:ext cx="45397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000000"/>
                    </a:solidFill>
                  </a:rPr>
                  <a:t>probe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106959" y="1432310"/>
            <a:ext cx="8386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reactants inlet</a:t>
            </a:r>
            <a:endParaRPr lang="en-US" sz="800" dirty="0">
              <a:solidFill>
                <a:srgbClr val="000000"/>
              </a:solidFill>
            </a:endParaRPr>
          </a:p>
        </p:txBody>
      </p:sp>
      <p:grpSp>
        <p:nvGrpSpPr>
          <p:cNvPr id="16" name="Group 69"/>
          <p:cNvGrpSpPr/>
          <p:nvPr/>
        </p:nvGrpSpPr>
        <p:grpSpPr>
          <a:xfrm>
            <a:off x="2168827" y="1003554"/>
            <a:ext cx="2181658" cy="2054901"/>
            <a:chOff x="2168827" y="1003554"/>
            <a:chExt cx="2181658" cy="2054901"/>
          </a:xfrm>
        </p:grpSpPr>
        <p:sp>
          <p:nvSpPr>
            <p:cNvPr id="131" name="Rectangle 130"/>
            <p:cNvSpPr/>
            <p:nvPr/>
          </p:nvSpPr>
          <p:spPr>
            <a:xfrm>
              <a:off x="2791543" y="1894230"/>
              <a:ext cx="936612" cy="7767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//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963658" y="2736411"/>
              <a:ext cx="581193" cy="322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//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53317" y="1270457"/>
              <a:ext cx="54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0000"/>
                  </a:solidFill>
                </a:rPr>
                <a:t>argon, </a:t>
              </a:r>
            </a:p>
            <a:p>
              <a:pPr algn="ctr"/>
              <a:r>
                <a:rPr lang="en-US" sz="800" dirty="0" smtClean="0">
                  <a:solidFill>
                    <a:srgbClr val="000000"/>
                  </a:solidFill>
                </a:rPr>
                <a:t>vacuum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914286" y="1710847"/>
              <a:ext cx="675349" cy="10292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040297" y="1710847"/>
              <a:ext cx="414865" cy="960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207296" y="1505343"/>
              <a:ext cx="95310" cy="1888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rot="16200000" flipH="1">
              <a:off x="2569904" y="1988525"/>
              <a:ext cx="1074167" cy="107803"/>
            </a:xfrm>
            <a:prstGeom prst="line">
              <a:avLst/>
            </a:prstGeom>
            <a:ln w="412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62"/>
            <p:cNvGrpSpPr/>
            <p:nvPr/>
          </p:nvGrpSpPr>
          <p:grpSpPr>
            <a:xfrm>
              <a:off x="3005480" y="1003554"/>
              <a:ext cx="491393" cy="518458"/>
              <a:chOff x="5532438" y="1309688"/>
              <a:chExt cx="914400" cy="914400"/>
            </a:xfrm>
          </p:grpSpPr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5532438" y="1309688"/>
                <a:ext cx="914400" cy="9144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102"/>
              <p:cNvSpPr>
                <a:spLocks noChangeAspect="1"/>
              </p:cNvSpPr>
              <p:nvPr/>
            </p:nvSpPr>
            <p:spPr>
              <a:xfrm>
                <a:off x="5621021" y="1403993"/>
                <a:ext cx="731520" cy="7315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 rot="20736491">
              <a:off x="2884283" y="1497404"/>
              <a:ext cx="181394" cy="531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>
                <a:solidFill>
                  <a:srgbClr val="FFFFFF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1210491">
              <a:off x="2862278" y="1443678"/>
              <a:ext cx="199873" cy="493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3328910" y="1616717"/>
              <a:ext cx="181394" cy="531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>
                <a:solidFill>
                  <a:srgbClr val="FFFFFF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21413461">
              <a:off x="3388298" y="1526020"/>
              <a:ext cx="181394" cy="531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>
                <a:solidFill>
                  <a:srgbClr val="FFFF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307334" y="1279910"/>
              <a:ext cx="6078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</a:rPr>
                <a:t>CO</a:t>
              </a:r>
              <a:r>
                <a:rPr lang="en-US" sz="8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800" dirty="0" smtClean="0">
                  <a:solidFill>
                    <a:srgbClr val="000000"/>
                  </a:solidFill>
                </a:rPr>
                <a:t> inlet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cxnSp>
          <p:nvCxnSpPr>
            <p:cNvPr id="115" name="Straight Connector 114"/>
            <p:cNvCxnSpPr>
              <a:stCxn id="101" idx="2"/>
            </p:cNvCxnSpPr>
            <p:nvPr/>
          </p:nvCxnSpPr>
          <p:spPr>
            <a:xfrm rot="5400000">
              <a:off x="2967206" y="2147451"/>
              <a:ext cx="584728" cy="5080"/>
            </a:xfrm>
            <a:prstGeom prst="line">
              <a:avLst/>
            </a:prstGeom>
            <a:ln w="412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0800000" flipV="1">
              <a:off x="3187135" y="2398321"/>
              <a:ext cx="153571" cy="81283"/>
            </a:xfrm>
            <a:prstGeom prst="line">
              <a:avLst/>
            </a:prstGeom>
            <a:ln w="2222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0800000" flipH="1" flipV="1">
              <a:off x="3187135" y="2401713"/>
              <a:ext cx="153571" cy="81283"/>
            </a:xfrm>
            <a:prstGeom prst="line">
              <a:avLst/>
            </a:prstGeom>
            <a:ln w="2222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2755598" y="1625898"/>
              <a:ext cx="1013024" cy="2317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168827" y="2052285"/>
              <a:ext cx="713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0000"/>
                  </a:solidFill>
                </a:rPr>
                <a:t>jacketed heating mantle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636715" y="2809336"/>
              <a:ext cx="7137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0000"/>
                  </a:solidFill>
                </a:rPr>
                <a:t>crystal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091134" y="2609265"/>
              <a:ext cx="308556" cy="1172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015881" y="2676170"/>
              <a:ext cx="496310" cy="554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160889" y="2609265"/>
              <a:ext cx="167117" cy="137835"/>
            </a:xfrm>
            <a:prstGeom prst="rect">
              <a:avLst/>
            </a:prstGeom>
            <a:solidFill>
              <a:srgbClr val="2425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>
            <a:xfrm rot="10800000">
              <a:off x="3294011" y="2689957"/>
              <a:ext cx="518611" cy="22859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 Monitoring Polymerization Kinetics – in situ ATR FT-IR</a:t>
            </a:r>
          </a:p>
        </p:txBody>
      </p:sp>
      <p:pic>
        <p:nvPicPr>
          <p:cNvPr id="338946" name="Picture 2" descr="I:\DCIM\101MSDCF\DSC0109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9878" y="799786"/>
            <a:ext cx="1520456" cy="257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304800" y="825500"/>
            <a:ext cx="8610600" cy="5727700"/>
            <a:chOff x="304800" y="825500"/>
            <a:chExt cx="8610600" cy="5727700"/>
          </a:xfrm>
        </p:grpSpPr>
        <p:grpSp>
          <p:nvGrpSpPr>
            <p:cNvPr id="117" name="Group 33"/>
            <p:cNvGrpSpPr>
              <a:grpSpLocks/>
            </p:cNvGrpSpPr>
            <p:nvPr/>
          </p:nvGrpSpPr>
          <p:grpSpPr bwMode="auto">
            <a:xfrm>
              <a:off x="304800" y="825500"/>
              <a:ext cx="3979863" cy="5727700"/>
              <a:chOff x="662" y="760"/>
              <a:chExt cx="2507" cy="3608"/>
            </a:xfrm>
          </p:grpSpPr>
          <p:sp>
            <p:nvSpPr>
              <p:cNvPr id="127" name="Text Box 34"/>
              <p:cNvSpPr txBox="1">
                <a:spLocks noChangeArrowheads="1"/>
              </p:cNvSpPr>
              <p:nvPr/>
            </p:nvSpPr>
            <p:spPr bwMode="auto">
              <a:xfrm rot="-5400000">
                <a:off x="1861" y="1004"/>
                <a:ext cx="69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08" tIns="45704" rIns="91408" bIns="45704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1750 cm</a:t>
                </a:r>
                <a:r>
                  <a:rPr lang="en-US" sz="1600" b="1" baseline="30000">
                    <a:solidFill>
                      <a:srgbClr val="000000"/>
                    </a:solidFill>
                  </a:rPr>
                  <a:t>-1</a:t>
                </a:r>
              </a:p>
            </p:txBody>
          </p:sp>
          <p:grpSp>
            <p:nvGrpSpPr>
              <p:cNvPr id="129" name="Group 35"/>
              <p:cNvGrpSpPr>
                <a:grpSpLocks/>
              </p:cNvGrpSpPr>
              <p:nvPr/>
            </p:nvGrpSpPr>
            <p:grpSpPr bwMode="auto">
              <a:xfrm>
                <a:off x="662" y="1325"/>
                <a:ext cx="2507" cy="3043"/>
                <a:chOff x="662" y="934"/>
                <a:chExt cx="2928" cy="3412"/>
              </a:xfrm>
            </p:grpSpPr>
            <p:sp>
              <p:nvSpPr>
                <p:cNvPr id="133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230" y="4108"/>
                  <a:ext cx="1563" cy="23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</a:rPr>
                    <a:t>Wavenumbers(cm</a:t>
                  </a:r>
                  <a:r>
                    <a:rPr lang="en-US" sz="1600" b="1" baseline="30000">
                      <a:solidFill>
                        <a:srgbClr val="000000"/>
                      </a:solidFill>
                    </a:rPr>
                    <a:t>-1</a:t>
                  </a:r>
                  <a:r>
                    <a:rPr lang="en-US" sz="1600" b="1">
                      <a:solidFill>
                        <a:srgbClr val="000000"/>
                      </a:solidFill>
                    </a:rPr>
                    <a:t>)</a:t>
                  </a:r>
                </a:p>
              </p:txBody>
            </p:sp>
            <p:grpSp>
              <p:nvGrpSpPr>
                <p:cNvPr id="135" name="Group 37"/>
                <p:cNvGrpSpPr>
                  <a:grpSpLocks/>
                </p:cNvGrpSpPr>
                <p:nvPr/>
              </p:nvGrpSpPr>
              <p:grpSpPr bwMode="auto">
                <a:xfrm>
                  <a:off x="662" y="934"/>
                  <a:ext cx="2928" cy="3110"/>
                  <a:chOff x="662" y="934"/>
                  <a:chExt cx="2928" cy="3110"/>
                </a:xfrm>
              </p:grpSpPr>
              <p:graphicFrame>
                <p:nvGraphicFramePr>
                  <p:cNvPr id="137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662" y="1066"/>
                  <a:ext cx="2671" cy="297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26667" name="Image" r:id="rId10" imgW="4469841" imgH="5117460" progId="">
                          <p:embed/>
                        </p:oleObj>
                      </mc:Choice>
                      <mc:Fallback>
                        <p:oleObj name="Image" r:id="rId10" imgW="4469841" imgH="5117460" progId="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2841" b="9088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62" y="1066"/>
                                <a:ext cx="2671" cy="297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38" name="Text Box 39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1553" y="1895"/>
                    <a:ext cx="784" cy="2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08" tIns="45704" rIns="91408" bIns="45704">
                    <a:spAutoFit/>
                  </a:bodyPr>
                  <a:lstStyle/>
                  <a:p>
                    <a:r>
                      <a:rPr lang="en-US" sz="1600" b="1">
                        <a:solidFill>
                          <a:srgbClr val="000000"/>
                        </a:solidFill>
                      </a:rPr>
                      <a:t>1802 cm</a:t>
                    </a:r>
                    <a:r>
                      <a:rPr lang="en-US" sz="1600" b="1" baseline="30000">
                        <a:solidFill>
                          <a:srgbClr val="000000"/>
                        </a:solidFill>
                      </a:rPr>
                      <a:t>-1</a:t>
                    </a:r>
                  </a:p>
                </p:txBody>
              </p:sp>
              <p:sp>
                <p:nvSpPr>
                  <p:cNvPr id="139" name="Text Box 40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1373" y="1812"/>
                    <a:ext cx="784" cy="2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08" tIns="45704" rIns="91408" bIns="45704">
                    <a:spAutoFit/>
                  </a:bodyPr>
                  <a:lstStyle/>
                  <a:p>
                    <a:r>
                      <a:rPr lang="en-US" sz="1600" b="1">
                        <a:solidFill>
                          <a:srgbClr val="000000"/>
                        </a:solidFill>
                      </a:rPr>
                      <a:t>1810 cm</a:t>
                    </a:r>
                    <a:r>
                      <a:rPr lang="en-US" sz="1600" b="1" baseline="30000">
                        <a:solidFill>
                          <a:srgbClr val="000000"/>
                        </a:solidFill>
                      </a:rPr>
                      <a:t>-1</a:t>
                    </a:r>
                  </a:p>
                </p:txBody>
              </p:sp>
              <p:pic>
                <p:nvPicPr>
                  <p:cNvPr id="140" name="Picture 41" descr="untitled1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03" y="1101"/>
                    <a:ext cx="417" cy="8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41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7" y="2519"/>
                    <a:ext cx="485" cy="130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2" name="Text Box 43"/>
                  <p:cNvSpPr txBox="1">
                    <a:spLocks noChangeArrowheads="1"/>
                  </p:cNvSpPr>
                  <p:nvPr/>
                </p:nvSpPr>
                <p:spPr bwMode="auto">
                  <a:xfrm rot="-4392017">
                    <a:off x="2968" y="3137"/>
                    <a:ext cx="466" cy="248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="1">
                        <a:solidFill>
                          <a:srgbClr val="000000"/>
                        </a:solidFill>
                      </a:rPr>
                      <a:t>Time</a:t>
                    </a:r>
                  </a:p>
                </p:txBody>
              </p:sp>
              <p:pic>
                <p:nvPicPr>
                  <p:cNvPr id="143" name="Picture 44" descr="untitled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94" y="934"/>
                    <a:ext cx="996" cy="6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grpSp>
          <p:nvGrpSpPr>
            <p:cNvPr id="118" name="Group 117"/>
            <p:cNvGrpSpPr/>
            <p:nvPr/>
          </p:nvGrpSpPr>
          <p:grpSpPr>
            <a:xfrm>
              <a:off x="3989294" y="2011781"/>
              <a:ext cx="4926106" cy="4236619"/>
              <a:chOff x="1627094" y="905470"/>
              <a:chExt cx="4926106" cy="4236619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4267200" y="905470"/>
                <a:ext cx="2286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333399">
                        <a:lumMod val="50000"/>
                      </a:srgbClr>
                    </a:solidFill>
                  </a:rPr>
                  <a:t>Solution becomes too viscous at this point.</a:t>
                </a:r>
                <a:endParaRPr lang="en-US" dirty="0">
                  <a:solidFill>
                    <a:srgbClr val="333399">
                      <a:lumMod val="50000"/>
                    </a:srgbClr>
                  </a:solidFill>
                </a:endParaRPr>
              </a:p>
            </p:txBody>
          </p:sp>
          <p:grpSp>
            <p:nvGrpSpPr>
              <p:cNvPr id="120" name="Group 11"/>
              <p:cNvGrpSpPr/>
              <p:nvPr/>
            </p:nvGrpSpPr>
            <p:grpSpPr>
              <a:xfrm>
                <a:off x="1627094" y="1905000"/>
                <a:ext cx="4926106" cy="3237089"/>
                <a:chOff x="1627094" y="1905000"/>
                <a:chExt cx="4926106" cy="3237089"/>
              </a:xfrm>
            </p:grpSpPr>
            <p:pic>
              <p:nvPicPr>
                <p:cNvPr id="123" name="Picture 5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9656" y="1905000"/>
                  <a:ext cx="4724400" cy="32370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4" name="TextBox 3"/>
                <p:cNvSpPr txBox="1"/>
                <p:nvPr/>
              </p:nvSpPr>
              <p:spPr>
                <a:xfrm>
                  <a:off x="5943600" y="3276600"/>
                  <a:ext cx="6096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3733800" y="4727335"/>
                  <a:ext cx="1600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</a:rPr>
                    <a:t>Time (h)</a:t>
                  </a: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 rot="16200000">
                  <a:off x="996271" y="3069223"/>
                  <a:ext cx="1600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</a:rPr>
                    <a:t>Absorbance</a:t>
                  </a: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122" name="Straight Arrow Connector 121"/>
              <p:cNvCxnSpPr/>
              <p:nvPr/>
            </p:nvCxnSpPr>
            <p:spPr bwMode="auto">
              <a:xfrm rot="5400000">
                <a:off x="4724400" y="1752600"/>
                <a:ext cx="685800" cy="228600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arrow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8274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09"/>
    </mc:Choice>
    <mc:Fallback>
      <p:transition spd="slow" advTm="3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/>
      <p:bldP spid="11" grpId="0" animBg="1"/>
      <p:bldP spid="12" grpId="0"/>
      <p:bldP spid="13" grpId="0" animBg="1"/>
      <p:bldP spid="14" grpId="0"/>
      <p:bldP spid="25" grpId="0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  Coupling Mechanism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438">
            <a:off x="3093641" y="4260023"/>
            <a:ext cx="375920" cy="93301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47750"/>
            <a:ext cx="291465" cy="3238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371600"/>
            <a:ext cx="904875" cy="12382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45" y="1371600"/>
            <a:ext cx="904875" cy="12382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24000"/>
            <a:ext cx="1238250" cy="80962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0338">
            <a:off x="4072573" y="4709440"/>
            <a:ext cx="1238250" cy="809625"/>
          </a:xfrm>
          <a:prstGeom prst="rect">
            <a:avLst/>
          </a:prstGeom>
        </p:spPr>
      </p:pic>
      <p:grpSp>
        <p:nvGrpSpPr>
          <p:cNvPr id="4" name="Group 98"/>
          <p:cNvGrpSpPr/>
          <p:nvPr/>
        </p:nvGrpSpPr>
        <p:grpSpPr>
          <a:xfrm>
            <a:off x="7010399" y="3810001"/>
            <a:ext cx="1550036" cy="1238250"/>
            <a:chOff x="7010399" y="3810001"/>
            <a:chExt cx="1550036" cy="123825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4419600"/>
              <a:ext cx="788035" cy="45339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96087" y="4024313"/>
              <a:ext cx="1238250" cy="809625"/>
            </a:xfrm>
            <a:prstGeom prst="rect">
              <a:avLst/>
            </a:prstGeom>
          </p:spPr>
        </p:pic>
      </p:grpSp>
      <p:sp>
        <p:nvSpPr>
          <p:cNvPr id="102" name="Slide Number Placeholder 10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92ED-CA6E-466A-A69C-52AF96DB43CA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641586"/>
              </p:ext>
            </p:extLst>
          </p:nvPr>
        </p:nvGraphicFramePr>
        <p:xfrm>
          <a:off x="525463" y="835025"/>
          <a:ext cx="623887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27" name="CS ChemDraw Drawing" r:id="rId11" imgW="479588" imgH="539015" progId="ChemDraw.Document.6.0">
                  <p:embed/>
                </p:oleObj>
              </mc:Choice>
              <mc:Fallback>
                <p:oleObj name="CS ChemDraw Drawing" r:id="rId11" imgW="479588" imgH="5390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5463" y="835025"/>
                        <a:ext cx="623887" cy="74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193518"/>
              </p:ext>
            </p:extLst>
          </p:nvPr>
        </p:nvGraphicFramePr>
        <p:xfrm>
          <a:off x="2465388" y="571500"/>
          <a:ext cx="1027112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28" name="CS ChemDraw Drawing" r:id="rId13" imgW="788973" imgH="929159" progId="ChemDraw.Document.6.0">
                  <p:embed/>
                </p:oleObj>
              </mc:Choice>
              <mc:Fallback>
                <p:oleObj name="CS ChemDraw Drawing" r:id="rId13" imgW="788973" imgH="92915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8" y="571500"/>
                        <a:ext cx="1027112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486518"/>
              </p:ext>
            </p:extLst>
          </p:nvPr>
        </p:nvGraphicFramePr>
        <p:xfrm>
          <a:off x="4518025" y="465138"/>
          <a:ext cx="1117600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29" name="CS ChemDraw Drawing" r:id="rId15" imgW="857486" imgH="1310117" progId="ChemDraw.Document.6.0">
                  <p:embed/>
                </p:oleObj>
              </mc:Choice>
              <mc:Fallback>
                <p:oleObj name="CS ChemDraw Drawing" r:id="rId15" imgW="857486" imgH="131011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465138"/>
                        <a:ext cx="1117600" cy="179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428092"/>
              </p:ext>
            </p:extLst>
          </p:nvPr>
        </p:nvGraphicFramePr>
        <p:xfrm>
          <a:off x="7270750" y="1717675"/>
          <a:ext cx="1017588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30" name="CS ChemDraw Drawing" r:id="rId17" imgW="781421" imgH="1528154" progId="ChemDraw.Document.6.0">
                  <p:embed/>
                </p:oleObj>
              </mc:Choice>
              <mc:Fallback>
                <p:oleObj name="CS ChemDraw Drawing" r:id="rId17" imgW="781421" imgH="152815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0" y="1717675"/>
                        <a:ext cx="1017588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979720"/>
              </p:ext>
            </p:extLst>
          </p:nvPr>
        </p:nvGraphicFramePr>
        <p:xfrm>
          <a:off x="5486400" y="4233862"/>
          <a:ext cx="1716087" cy="209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31" name="CS ChemDraw Drawing" r:id="rId19" imgW="1317708" imgH="1522260" progId="ChemDraw.Document.6.0">
                  <p:embed/>
                </p:oleObj>
              </mc:Choice>
              <mc:Fallback>
                <p:oleObj name="CS ChemDraw Drawing" r:id="rId19" imgW="1317708" imgH="15222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233862"/>
                        <a:ext cx="1716087" cy="209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699485"/>
              </p:ext>
            </p:extLst>
          </p:nvPr>
        </p:nvGraphicFramePr>
        <p:xfrm>
          <a:off x="3159125" y="3217863"/>
          <a:ext cx="863600" cy="240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32" name="CS ChemDraw Drawing" r:id="rId21" imgW="664086" imgH="1749164" progId="ChemDraw.Document.6.0">
                  <p:embed/>
                </p:oleObj>
              </mc:Choice>
              <mc:Fallback>
                <p:oleObj name="CS ChemDraw Drawing" r:id="rId21" imgW="664086" imgH="174916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25" y="3217863"/>
                        <a:ext cx="863600" cy="240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57263" y="2002741"/>
            <a:ext cx="2387105" cy="1666875"/>
            <a:chOff x="957263" y="2002741"/>
            <a:chExt cx="2387105" cy="1666875"/>
          </a:xfrm>
        </p:grpSpPr>
        <p:grpSp>
          <p:nvGrpSpPr>
            <p:cNvPr id="5" name="Group 100"/>
            <p:cNvGrpSpPr/>
            <p:nvPr/>
          </p:nvGrpSpPr>
          <p:grpSpPr>
            <a:xfrm>
              <a:off x="1905000" y="2002741"/>
              <a:ext cx="1439368" cy="1666875"/>
              <a:chOff x="1905000" y="2002741"/>
              <a:chExt cx="1439368" cy="1666875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2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509858">
                <a:off x="1968005" y="2293254"/>
                <a:ext cx="1666875" cy="1085850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2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2828925"/>
                <a:ext cx="609600" cy="295275"/>
              </a:xfrm>
              <a:prstGeom prst="rect">
                <a:avLst/>
              </a:prstGeom>
            </p:spPr>
          </p:pic>
        </p:grp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8605748"/>
                </p:ext>
              </p:extLst>
            </p:nvPr>
          </p:nvGraphicFramePr>
          <p:xfrm>
            <a:off x="957263" y="2298700"/>
            <a:ext cx="896937" cy="1354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733" name="CS ChemDraw Drawing" r:id="rId25" imgW="439937" imgH="664109" progId="ChemDraw.Document.6.0">
                    <p:embed/>
                  </p:oleObj>
                </mc:Choice>
                <mc:Fallback>
                  <p:oleObj name="CS ChemDraw Drawing" r:id="rId25" imgW="439937" imgH="664109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957263" y="2298700"/>
                          <a:ext cx="896937" cy="1354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499719"/>
              </p:ext>
            </p:extLst>
          </p:nvPr>
        </p:nvGraphicFramePr>
        <p:xfrm>
          <a:off x="3722864" y="895370"/>
          <a:ext cx="3968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34" name="CS ChemDraw Drawing" r:id="rId27" imgW="397319" imgH="467686" progId="ChemDraw.Document.6.0">
                  <p:embed/>
                </p:oleObj>
              </mc:Choice>
              <mc:Fallback>
                <p:oleObj name="CS ChemDraw Drawing" r:id="rId27" imgW="397319" imgH="4676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22864" y="895370"/>
                        <a:ext cx="396875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3281601" y="1958272"/>
            <a:ext cx="1044513" cy="1238250"/>
            <a:chOff x="3281601" y="1958272"/>
            <a:chExt cx="1044513" cy="123825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12636">
              <a:off x="3302177" y="2172584"/>
              <a:ext cx="1238250" cy="809625"/>
            </a:xfrm>
            <a:prstGeom prst="rect">
              <a:avLst/>
            </a:prstGeom>
          </p:spPr>
        </p:pic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2699410"/>
                </p:ext>
              </p:extLst>
            </p:nvPr>
          </p:nvGraphicFramePr>
          <p:xfrm>
            <a:off x="3281601" y="2099468"/>
            <a:ext cx="396875" cy="468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735" name="CS ChemDraw Drawing" r:id="rId29" imgW="397319" imgH="467686" progId="ChemDraw.Document.6.0">
                    <p:embed/>
                  </p:oleObj>
                </mc:Choice>
                <mc:Fallback>
                  <p:oleObj name="CS ChemDraw Drawing" r:id="rId29" imgW="397319" imgH="46768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3281601" y="2099468"/>
                          <a:ext cx="396875" cy="468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228600" y="5983069"/>
            <a:ext cx="491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review:  Darensbourg</a:t>
            </a:r>
            <a:r>
              <a:rPr lang="en-US" dirty="0"/>
              <a:t>, D. J.; Yeung, A. D. </a:t>
            </a:r>
            <a:endParaRPr lang="en-US" dirty="0" smtClean="0"/>
          </a:p>
          <a:p>
            <a:r>
              <a:rPr lang="en-US" i="1" dirty="0" smtClean="0"/>
              <a:t>Polymer </a:t>
            </a:r>
            <a:r>
              <a:rPr lang="en-US" i="1" dirty="0"/>
              <a:t>Chemistry</a:t>
            </a:r>
            <a:r>
              <a:rPr lang="en-US" dirty="0"/>
              <a:t> </a:t>
            </a:r>
            <a:r>
              <a:rPr lang="en-US" b="1" dirty="0"/>
              <a:t>2014</a:t>
            </a:r>
            <a:r>
              <a:rPr lang="en-US" dirty="0"/>
              <a:t>, </a:t>
            </a:r>
            <a:r>
              <a:rPr lang="en-US" i="1" dirty="0"/>
              <a:t>5</a:t>
            </a:r>
            <a:r>
              <a:rPr lang="en-US" dirty="0"/>
              <a:t>, 3949—3962.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8193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67"/>
    </mc:Choice>
    <mc:Fallback>
      <p:transition spd="slow" advTm="90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30033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Routes to Cyclic Carbonates</a:t>
            </a:r>
            <a:endParaRPr lang="en-US" sz="2400" b="1" i="1" dirty="0">
              <a:solidFill>
                <a:srgbClr val="8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15725"/>
              </p:ext>
            </p:extLst>
          </p:nvPr>
        </p:nvGraphicFramePr>
        <p:xfrm>
          <a:off x="608013" y="1147763"/>
          <a:ext cx="6323012" cy="457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4" name="CS ChemDraw Drawing" r:id="rId5" imgW="3486588" imgH="2526209" progId="ChemDraw.Document.6.0">
                  <p:embed/>
                </p:oleObj>
              </mc:Choice>
              <mc:Fallback>
                <p:oleObj name="CS ChemDraw Drawing" r:id="rId5" imgW="3486588" imgH="25262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8013" y="1147763"/>
                        <a:ext cx="6323012" cy="457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388272"/>
              </p:ext>
            </p:extLst>
          </p:nvPr>
        </p:nvGraphicFramePr>
        <p:xfrm>
          <a:off x="6324600" y="5279448"/>
          <a:ext cx="2515949" cy="1076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5" name="CS ChemDraw Drawing" r:id="rId7" imgW="1675861" imgH="717335" progId="ChemDraw.Document.6.0">
                  <p:embed/>
                </p:oleObj>
              </mc:Choice>
              <mc:Fallback>
                <p:oleObj name="CS ChemDraw Drawing" r:id="rId7" imgW="1675861" imgH="7173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4600" y="5279448"/>
                        <a:ext cx="2515949" cy="1076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39" y="6049557"/>
            <a:ext cx="569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Metal free pathway has much lower kinetic barrier.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4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6"/>
    </mc:Choice>
    <mc:Fallback>
      <p:transition spd="slow" advTm="1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CA782-C3DB-45E0-B748-A64173B2A2D4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2286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800000"/>
                </a:solidFill>
                <a:latin typeface="Arial"/>
                <a:ea typeface="+mj-ea"/>
                <a:cs typeface="+mj-cs"/>
              </a:rPr>
              <a:t>Copolymerization of Styrene Oxide and Carbon Dioxide</a:t>
            </a:r>
            <a:endParaRPr lang="en-US" sz="3200" b="1" kern="0" dirty="0">
              <a:solidFill>
                <a:srgbClr val="80000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876800"/>
            <a:ext cx="23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732B2B"/>
                </a:solidFill>
              </a:rPr>
              <a:t>PPNX as cocatalyst</a:t>
            </a:r>
            <a:endParaRPr lang="en-US" b="1" i="1" dirty="0">
              <a:solidFill>
                <a:srgbClr val="732B2B"/>
              </a:solidFill>
            </a:endParaRPr>
          </a:p>
        </p:txBody>
      </p:sp>
      <p:graphicFrame>
        <p:nvGraphicFramePr>
          <p:cNvPr id="413699" name="Object 3"/>
          <p:cNvGraphicFramePr>
            <a:graphicFrameLocks noChangeAspect="1"/>
          </p:cNvGraphicFramePr>
          <p:nvPr/>
        </p:nvGraphicFramePr>
        <p:xfrm>
          <a:off x="533400" y="1447800"/>
          <a:ext cx="5422984" cy="1183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33" name="CS ChemDraw Drawing" r:id="rId6" imgW="4423867" imgH="965911" progId="ChemDraw.Document.6.0">
                  <p:embed/>
                </p:oleObj>
              </mc:Choice>
              <mc:Fallback>
                <p:oleObj name="CS ChemDraw Drawing" r:id="rId6" imgW="4423867" imgH="96591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47800"/>
                        <a:ext cx="5422984" cy="1183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25136" y="1600200"/>
            <a:ext cx="281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732B2B"/>
                </a:solidFill>
              </a:rPr>
              <a:t>Thermal stability up to 300 </a:t>
            </a:r>
            <a:r>
              <a:rPr lang="en-US" b="1" i="1" baseline="30000" dirty="0" err="1" smtClean="0">
                <a:solidFill>
                  <a:srgbClr val="732B2B"/>
                </a:solidFill>
              </a:rPr>
              <a:t>o</a:t>
            </a:r>
            <a:r>
              <a:rPr lang="en-US" b="1" i="1" dirty="0" err="1" smtClean="0">
                <a:solidFill>
                  <a:srgbClr val="732B2B"/>
                </a:solidFill>
              </a:rPr>
              <a:t>C</a:t>
            </a:r>
            <a:r>
              <a:rPr lang="en-US" b="1" i="1" dirty="0" smtClean="0">
                <a:solidFill>
                  <a:srgbClr val="732B2B"/>
                </a:solidFill>
              </a:rPr>
              <a:t> and </a:t>
            </a:r>
            <a:r>
              <a:rPr lang="en-US" b="1" i="1" dirty="0" err="1" smtClean="0">
                <a:solidFill>
                  <a:srgbClr val="732B2B"/>
                </a:solidFill>
              </a:rPr>
              <a:t>Tg</a:t>
            </a:r>
            <a:r>
              <a:rPr lang="en-US" b="1" i="1" dirty="0" smtClean="0">
                <a:solidFill>
                  <a:srgbClr val="732B2B"/>
                </a:solidFill>
              </a:rPr>
              <a:t> = 80 </a:t>
            </a:r>
            <a:r>
              <a:rPr lang="en-US" b="1" i="1" baseline="30000" dirty="0" err="1" smtClean="0">
                <a:solidFill>
                  <a:srgbClr val="732B2B"/>
                </a:solidFill>
              </a:rPr>
              <a:t>o</a:t>
            </a:r>
            <a:r>
              <a:rPr lang="en-US" b="1" i="1" dirty="0" err="1" smtClean="0">
                <a:solidFill>
                  <a:srgbClr val="732B2B"/>
                </a:solidFill>
              </a:rPr>
              <a:t>C</a:t>
            </a:r>
            <a:endParaRPr lang="en-US" b="1" i="1" dirty="0">
              <a:solidFill>
                <a:srgbClr val="732B2B"/>
              </a:solidFill>
            </a:endParaRPr>
          </a:p>
        </p:txBody>
      </p:sp>
      <p:sp>
        <p:nvSpPr>
          <p:cNvPr id="4137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13700" name="Object 4"/>
          <p:cNvGraphicFramePr>
            <a:graphicFrameLocks noChangeAspect="1"/>
          </p:cNvGraphicFramePr>
          <p:nvPr/>
        </p:nvGraphicFramePr>
        <p:xfrm>
          <a:off x="3657600" y="3422292"/>
          <a:ext cx="5054810" cy="2749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34" name="CS ChemDraw Drawing" r:id="rId8" imgW="4002634" imgH="2132381" progId="ChemDraw.Document.6.0">
                  <p:embed/>
                </p:oleObj>
              </mc:Choice>
              <mc:Fallback>
                <p:oleObj name="CS ChemDraw Drawing" r:id="rId8" imgW="4002634" imgH="213238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422292"/>
                        <a:ext cx="5054810" cy="2749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3702" name="Object 6"/>
          <p:cNvGraphicFramePr>
            <a:graphicFrameLocks noChangeAspect="1"/>
          </p:cNvGraphicFramePr>
          <p:nvPr/>
        </p:nvGraphicFramePr>
        <p:xfrm>
          <a:off x="609600" y="2819400"/>
          <a:ext cx="25927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35" name="CS ChemDraw Drawing" r:id="rId10" imgW="1805635" imgH="1273759" progId="ChemDraw.Document.6.0">
                  <p:embed/>
                </p:oleObj>
              </mc:Choice>
              <mc:Fallback>
                <p:oleObj name="CS ChemDraw Drawing" r:id="rId10" imgW="1805635" imgH="127375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819400"/>
                        <a:ext cx="25927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52800" y="2667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732B2B"/>
                </a:solidFill>
              </a:rPr>
              <a:t>25 </a:t>
            </a:r>
            <a:r>
              <a:rPr lang="en-US" b="1" i="1" baseline="30000" dirty="0" err="1" smtClean="0">
                <a:solidFill>
                  <a:srgbClr val="732B2B"/>
                </a:solidFill>
              </a:rPr>
              <a:t>o</a:t>
            </a:r>
            <a:r>
              <a:rPr lang="en-US" b="1" i="1" dirty="0" err="1" smtClean="0">
                <a:solidFill>
                  <a:srgbClr val="732B2B"/>
                </a:solidFill>
              </a:rPr>
              <a:t>C</a:t>
            </a:r>
            <a:r>
              <a:rPr lang="en-US" b="1" i="1" dirty="0" smtClean="0">
                <a:solidFill>
                  <a:srgbClr val="732B2B"/>
                </a:solidFill>
              </a:rPr>
              <a:t>, TOF = 75 h</a:t>
            </a:r>
            <a:r>
              <a:rPr lang="en-US" b="1" i="1" baseline="30000" dirty="0" smtClean="0">
                <a:solidFill>
                  <a:srgbClr val="732B2B"/>
                </a:solidFill>
              </a:rPr>
              <a:t>-1</a:t>
            </a:r>
            <a:r>
              <a:rPr lang="en-US" b="1" i="1" dirty="0" smtClean="0">
                <a:solidFill>
                  <a:srgbClr val="732B2B"/>
                </a:solidFill>
              </a:rPr>
              <a:t> @ 2.0 </a:t>
            </a:r>
            <a:r>
              <a:rPr lang="en-US" b="1" i="1" dirty="0" err="1" smtClean="0">
                <a:solidFill>
                  <a:srgbClr val="732B2B"/>
                </a:solidFill>
              </a:rPr>
              <a:t>Mpa</a:t>
            </a:r>
            <a:r>
              <a:rPr lang="en-US" b="1" i="1" dirty="0" smtClean="0">
                <a:solidFill>
                  <a:srgbClr val="732B2B"/>
                </a:solidFill>
              </a:rPr>
              <a:t> CO</a:t>
            </a:r>
            <a:r>
              <a:rPr lang="en-US" b="1" i="1" baseline="-25000" dirty="0" smtClean="0">
                <a:solidFill>
                  <a:srgbClr val="732B2B"/>
                </a:solidFill>
              </a:rPr>
              <a:t>2</a:t>
            </a:r>
            <a:r>
              <a:rPr lang="en-US" b="1" i="1" dirty="0" smtClean="0">
                <a:solidFill>
                  <a:srgbClr val="732B2B"/>
                </a:solidFill>
              </a:rPr>
              <a:t> Selectivity PSC:SC of 99:1</a:t>
            </a:r>
            <a:endParaRPr lang="en-US" b="1" i="1" dirty="0">
              <a:solidFill>
                <a:srgbClr val="732B2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60960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Wu, G.-P.; Wei, S.-H.; Lu, X.-B.; </a:t>
            </a:r>
            <a:r>
              <a:rPr lang="en-US" sz="1200" dirty="0" err="1" smtClean="0">
                <a:solidFill>
                  <a:srgbClr val="000000"/>
                </a:solidFill>
              </a:rPr>
              <a:t>Ren</a:t>
            </a:r>
            <a:r>
              <a:rPr lang="en-US" sz="1200" dirty="0" smtClean="0">
                <a:solidFill>
                  <a:srgbClr val="000000"/>
                </a:solidFill>
              </a:rPr>
              <a:t>, W.-M.; Darensbourg, D. J. </a:t>
            </a:r>
            <a:r>
              <a:rPr lang="en-US" sz="1200" i="1" dirty="0" smtClean="0">
                <a:solidFill>
                  <a:srgbClr val="000000"/>
                </a:solidFill>
              </a:rPr>
              <a:t>Macromolecules </a:t>
            </a:r>
            <a:r>
              <a:rPr lang="en-US" sz="1200" b="1" dirty="0" smtClean="0">
                <a:solidFill>
                  <a:srgbClr val="000000"/>
                </a:solidFill>
              </a:rPr>
              <a:t>2010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i="1" dirty="0" smtClean="0">
                <a:solidFill>
                  <a:srgbClr val="000000"/>
                </a:solidFill>
              </a:rPr>
              <a:t>43</a:t>
            </a:r>
            <a:r>
              <a:rPr lang="en-US" sz="1200" dirty="0" smtClean="0">
                <a:solidFill>
                  <a:srgbClr val="000000"/>
                </a:solidFill>
              </a:rPr>
              <a:t>, 9202.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Wu, G.-P.; Wei,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S.-H.; </a:t>
            </a:r>
            <a:r>
              <a:rPr lang="en-US" sz="1200" dirty="0" err="1" smtClean="0">
                <a:solidFill>
                  <a:srgbClr val="000000"/>
                </a:solidFill>
              </a:rPr>
              <a:t>Ren</a:t>
            </a:r>
            <a:r>
              <a:rPr lang="en-US" sz="1200" dirty="0" smtClean="0">
                <a:solidFill>
                  <a:srgbClr val="000000"/>
                </a:solidFill>
              </a:rPr>
              <a:t>, W.-M.; Lu,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X.-B.; Li,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B.; </a:t>
            </a:r>
            <a:r>
              <a:rPr lang="en-US" sz="1200" dirty="0" err="1" smtClean="0">
                <a:solidFill>
                  <a:srgbClr val="000000"/>
                </a:solidFill>
              </a:rPr>
              <a:t>Zu</a:t>
            </a:r>
            <a:r>
              <a:rPr lang="en-US" sz="1200" dirty="0" smtClean="0">
                <a:solidFill>
                  <a:srgbClr val="000000"/>
                </a:solidFill>
              </a:rPr>
              <a:t>,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Y.-P.; Darensbourg,</a:t>
            </a:r>
            <a:r>
              <a:rPr lang="en-US" sz="1200" dirty="0">
                <a:solidFill>
                  <a:srgbClr val="000000"/>
                </a:solidFill>
              </a:rPr>
              <a:t> D. J.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Energy &amp; Environmental Sci.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2011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4</a:t>
            </a:r>
            <a:r>
              <a:rPr lang="en-US" sz="1200" dirty="0">
                <a:solidFill>
                  <a:srgbClr val="000000"/>
                </a:solidFill>
              </a:rPr>
              <a:t>, 5084-5092.</a:t>
            </a:r>
            <a:endParaRPr lang="en-US" sz="1200" dirty="0">
              <a:solidFill>
                <a:srgbClr val="732B2B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4237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5"/>
    </mc:Choice>
    <mc:Fallback>
      <p:transition spd="slow" advTm="2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FD3E-64D4-4940-B545-C7ED6ACE4FD4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0033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Rapid and Reversible Chain Transfer Processes</a:t>
            </a:r>
            <a:endParaRPr lang="en-US" sz="2400" b="1" i="1" dirty="0">
              <a:solidFill>
                <a:srgbClr val="8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316859"/>
              </p:ext>
            </p:extLst>
          </p:nvPr>
        </p:nvGraphicFramePr>
        <p:xfrm>
          <a:off x="635172" y="914400"/>
          <a:ext cx="7992892" cy="480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35" name="CS ChemDraw Drawing" r:id="rId6" imgW="5495032" imgH="3302174" progId="ChemDraw.Document.6.0">
                  <p:embed/>
                </p:oleObj>
              </mc:Choice>
              <mc:Fallback>
                <p:oleObj name="CS ChemDraw Drawing" r:id="rId6" imgW="5495032" imgH="33021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172" y="914400"/>
                        <a:ext cx="7992892" cy="480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742594" y="6120539"/>
            <a:ext cx="3496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Bimodal Distribution of Molecular Weights</a:t>
            </a:r>
          </a:p>
        </p:txBody>
      </p:sp>
      <p:pic>
        <p:nvPicPr>
          <p:cNvPr id="6" name="Picture 7" descr="C:\Users\Guangpeng Wu\Desktop\Picture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4400"/>
            <a:ext cx="3429000" cy="2829261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75872"/>
              </p:ext>
            </p:extLst>
          </p:nvPr>
        </p:nvGraphicFramePr>
        <p:xfrm>
          <a:off x="6865529" y="907337"/>
          <a:ext cx="1059271" cy="17596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9271"/>
              </a:tblGrid>
              <a:tr h="5224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Mn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(g/mol)</a:t>
                      </a:r>
                      <a:endParaRPr lang="en-US" sz="1400" dirty="0"/>
                    </a:p>
                  </a:txBody>
                  <a:tcPr/>
                </a:tc>
              </a:tr>
              <a:tr h="3024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16800</a:t>
                      </a:r>
                      <a:endParaRPr lang="en-US" sz="1400" dirty="0"/>
                    </a:p>
                  </a:txBody>
                  <a:tcPr/>
                </a:tc>
              </a:tr>
              <a:tr h="3024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11000</a:t>
                      </a:r>
                      <a:endParaRPr lang="en-US" sz="1400" dirty="0"/>
                    </a:p>
                  </a:txBody>
                  <a:tcPr/>
                </a:tc>
              </a:tr>
              <a:tr h="3024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6800</a:t>
                      </a:r>
                      <a:endParaRPr lang="en-US" sz="1400" dirty="0"/>
                    </a:p>
                  </a:txBody>
                  <a:tcPr/>
                </a:tc>
              </a:tr>
              <a:tr h="3228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4200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267200" y="1219198"/>
            <a:ext cx="1250265" cy="713232"/>
            <a:chOff x="4250379" y="1207323"/>
            <a:chExt cx="1250265" cy="713232"/>
          </a:xfrm>
        </p:grpSpPr>
        <p:sp>
          <p:nvSpPr>
            <p:cNvPr id="8" name="TextBox 7"/>
            <p:cNvSpPr txBox="1"/>
            <p:nvPr/>
          </p:nvSpPr>
          <p:spPr>
            <a:xfrm>
              <a:off x="4330212" y="1207323"/>
              <a:ext cx="1170432" cy="713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marL="225425"/>
              <a:r>
                <a:rPr lang="en-US" sz="1100" dirty="0" smtClean="0">
                  <a:solidFill>
                    <a:srgbClr val="000000"/>
                  </a:solidFill>
                </a:rPr>
                <a:t>(0 </a:t>
              </a:r>
              <a:r>
                <a:rPr lang="en-US" sz="1100" dirty="0" err="1" smtClean="0">
                  <a:solidFill>
                    <a:srgbClr val="000000"/>
                  </a:solidFill>
                </a:rPr>
                <a:t>equiv</a:t>
              </a:r>
              <a:r>
                <a:rPr lang="en-US" sz="1100" dirty="0" smtClean="0">
                  <a:solidFill>
                    <a:srgbClr val="000000"/>
                  </a:solidFill>
                </a:rPr>
                <a:t> H</a:t>
              </a:r>
              <a:r>
                <a:rPr lang="en-US" sz="11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100" dirty="0" smtClean="0">
                  <a:solidFill>
                    <a:srgbClr val="000000"/>
                  </a:solidFill>
                </a:rPr>
                <a:t>O)</a:t>
              </a:r>
            </a:p>
            <a:p>
              <a:pPr marL="225425"/>
              <a:r>
                <a:rPr lang="en-US" sz="1100" dirty="0" smtClean="0">
                  <a:solidFill>
                    <a:srgbClr val="000000"/>
                  </a:solidFill>
                </a:rPr>
                <a:t>(5 </a:t>
              </a:r>
              <a:r>
                <a:rPr lang="en-US" sz="1100" dirty="0" err="1">
                  <a:solidFill>
                    <a:srgbClr val="000000"/>
                  </a:solidFill>
                </a:rPr>
                <a:t>equiv</a:t>
              </a:r>
              <a:r>
                <a:rPr lang="en-US" sz="1100" dirty="0">
                  <a:solidFill>
                    <a:srgbClr val="000000"/>
                  </a:solidFill>
                </a:rPr>
                <a:t> H</a:t>
              </a:r>
              <a:r>
                <a:rPr lang="en-US" sz="1100" baseline="-25000" dirty="0">
                  <a:solidFill>
                    <a:srgbClr val="000000"/>
                  </a:solidFill>
                </a:rPr>
                <a:t>2</a:t>
              </a:r>
              <a:r>
                <a:rPr lang="en-US" sz="1100" dirty="0">
                  <a:solidFill>
                    <a:srgbClr val="000000"/>
                  </a:solidFill>
                </a:rPr>
                <a:t>O)</a:t>
              </a:r>
            </a:p>
            <a:p>
              <a:pPr marL="225425"/>
              <a:r>
                <a:rPr lang="en-US" sz="1100" dirty="0" smtClean="0">
                  <a:solidFill>
                    <a:srgbClr val="000000"/>
                  </a:solidFill>
                </a:rPr>
                <a:t>(10 </a:t>
              </a:r>
              <a:r>
                <a:rPr lang="en-US" sz="1100" dirty="0" err="1">
                  <a:solidFill>
                    <a:srgbClr val="000000"/>
                  </a:solidFill>
                </a:rPr>
                <a:t>equiv</a:t>
              </a:r>
              <a:r>
                <a:rPr lang="en-US" sz="1100" dirty="0">
                  <a:solidFill>
                    <a:srgbClr val="000000"/>
                  </a:solidFill>
                </a:rPr>
                <a:t> H</a:t>
              </a:r>
              <a:r>
                <a:rPr lang="en-US" sz="1100" baseline="-25000" dirty="0">
                  <a:solidFill>
                    <a:srgbClr val="000000"/>
                  </a:solidFill>
                </a:rPr>
                <a:t>2</a:t>
              </a:r>
              <a:r>
                <a:rPr lang="en-US" sz="1100" dirty="0">
                  <a:solidFill>
                    <a:srgbClr val="000000"/>
                  </a:solidFill>
                </a:rPr>
                <a:t>O)</a:t>
              </a:r>
            </a:p>
            <a:p>
              <a:pPr marL="225425"/>
              <a:r>
                <a:rPr lang="en-US" sz="1100" dirty="0" smtClean="0">
                  <a:solidFill>
                    <a:srgbClr val="000000"/>
                  </a:solidFill>
                </a:rPr>
                <a:t>(20 </a:t>
              </a:r>
              <a:r>
                <a:rPr lang="en-US" sz="1100" dirty="0" err="1">
                  <a:solidFill>
                    <a:srgbClr val="000000"/>
                  </a:solidFill>
                </a:rPr>
                <a:t>equiv</a:t>
              </a:r>
              <a:r>
                <a:rPr lang="en-US" sz="1100" dirty="0">
                  <a:solidFill>
                    <a:srgbClr val="000000"/>
                  </a:solidFill>
                </a:rPr>
                <a:t> H</a:t>
              </a:r>
              <a:r>
                <a:rPr lang="en-US" sz="1100" baseline="-25000" dirty="0">
                  <a:solidFill>
                    <a:srgbClr val="000000"/>
                  </a:solidFill>
                </a:rPr>
                <a:t>2</a:t>
              </a:r>
              <a:r>
                <a:rPr lang="en-US" sz="1100" dirty="0">
                  <a:solidFill>
                    <a:srgbClr val="000000"/>
                  </a:solidFill>
                </a:rPr>
                <a:t>O</a:t>
              </a:r>
              <a:r>
                <a:rPr lang="en-US" sz="1100" dirty="0" smtClean="0">
                  <a:solidFill>
                    <a:srgbClr val="000000"/>
                  </a:solidFill>
                </a:rPr>
                <a:t>)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250379" y="1324100"/>
              <a:ext cx="228600" cy="0"/>
            </a:xfrm>
            <a:prstGeom prst="line">
              <a:avLst/>
            </a:prstGeom>
            <a:solidFill>
              <a:schemeClr val="bg1"/>
            </a:solidFill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4250379" y="1476500"/>
              <a:ext cx="228600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4250379" y="1652650"/>
              <a:ext cx="228600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2727E9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4250379" y="1818904"/>
              <a:ext cx="228600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1711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97"/>
    </mc:Choice>
    <mc:Fallback>
      <p:transition spd="slow" advTm="5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08975 0.1055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4800" y="3149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800000"/>
                </a:solidFill>
              </a:rPr>
              <a:t>Polyether Polyols</a:t>
            </a:r>
          </a:p>
        </p:txBody>
      </p:sp>
      <p:sp>
        <p:nvSpPr>
          <p:cNvPr id="3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FF3DE809-BF81-465B-A231-E8A3954C1CCD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276201"/>
            <a:ext cx="5992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http://www.econic-technologies.com/technologies/products/polyols/</a:t>
            </a: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/>
          <a:stretch/>
        </p:blipFill>
        <p:spPr bwMode="auto">
          <a:xfrm>
            <a:off x="1447800" y="1295400"/>
            <a:ext cx="6781800" cy="469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4594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Automotive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9964" y="82927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Adhesives,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Sealants &amp;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Binders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2772" y="22492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Coatings &amp;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Elastomers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5068669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Building &amp;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Construction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130" y="1232118"/>
            <a:ext cx="3747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E0E8C"/>
                </a:solidFill>
              </a:rPr>
              <a:t>Polyols currently used derived 100% from </a:t>
            </a:r>
            <a:r>
              <a:rPr lang="en-US" sz="1600" b="1" smtClean="0">
                <a:solidFill>
                  <a:srgbClr val="0E0E8C"/>
                </a:solidFill>
              </a:rPr>
              <a:t>petroleum resources </a:t>
            </a:r>
            <a:r>
              <a:rPr lang="en-US" sz="1600" b="1" dirty="0" smtClean="0">
                <a:solidFill>
                  <a:srgbClr val="0E0E8C"/>
                </a:solidFill>
              </a:rPr>
              <a:t>(</a:t>
            </a:r>
            <a:r>
              <a:rPr lang="en-US" sz="1600" b="1" dirty="0" err="1" smtClean="0">
                <a:solidFill>
                  <a:srgbClr val="0E0E8C"/>
                </a:solidFill>
              </a:rPr>
              <a:t>polyethers</a:t>
            </a:r>
            <a:r>
              <a:rPr lang="en-US" sz="1600" b="1" dirty="0" smtClean="0">
                <a:solidFill>
                  <a:srgbClr val="0E0E8C"/>
                </a:solidFill>
              </a:rPr>
              <a:t>).</a:t>
            </a:r>
          </a:p>
          <a:p>
            <a:endParaRPr lang="en-US" sz="1600" b="1" dirty="0" smtClean="0">
              <a:solidFill>
                <a:srgbClr val="0E0E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E0E8C"/>
                </a:solidFill>
              </a:rPr>
              <a:t>Replaced with polycarbonate polyols derived in part (~50%) from CO</a:t>
            </a:r>
            <a:r>
              <a:rPr lang="en-US" sz="1600" b="1" baseline="-25000" dirty="0" smtClean="0">
                <a:solidFill>
                  <a:srgbClr val="0E0E8C"/>
                </a:solidFill>
              </a:rPr>
              <a:t>2</a:t>
            </a:r>
            <a:r>
              <a:rPr lang="en-US" sz="1600" b="1" dirty="0" smtClean="0">
                <a:solidFill>
                  <a:srgbClr val="0E0E8C"/>
                </a:solidFill>
              </a:rPr>
              <a:t>.</a:t>
            </a:r>
            <a:endParaRPr lang="en-US" sz="1600" b="1" dirty="0">
              <a:solidFill>
                <a:srgbClr val="0E0E8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542186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Appliances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6504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Footwear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52578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Feedstocks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8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7"/>
    </mc:Choice>
    <mc:Fallback>
      <p:transition spd="slow" advTm="1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2.4|21.5|6.1|4.5|0.7|1.9|9.5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9.9|5.1|18.9|1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66155</TotalTime>
  <Words>1105</Words>
  <Application>Microsoft Office PowerPoint</Application>
  <PresentationFormat>On-screen Show (4:3)</PresentationFormat>
  <Paragraphs>254</Paragraphs>
  <Slides>22</Slides>
  <Notes>2</Notes>
  <HiddenSlides>0</HiddenSlides>
  <MMClips>22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Default Design</vt:lpstr>
      <vt:lpstr>1_Default Design</vt:lpstr>
      <vt:lpstr>3_Default Design</vt:lpstr>
      <vt:lpstr>4_Default Design</vt:lpstr>
      <vt:lpstr>6_Default Design</vt:lpstr>
      <vt:lpstr>9_Default Design</vt:lpstr>
      <vt:lpstr>CS ChemDraw Drawing</vt:lpstr>
      <vt:lpstr>Image</vt:lpstr>
      <vt:lpstr>Origin50.Graph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of New Polymeric Materials</vt:lpstr>
      <vt:lpstr>Terpolymerization with Postpolymerization Functionalization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Shawn Fitch</dc:creator>
  <cp:lastModifiedBy>djdarens</cp:lastModifiedBy>
  <cp:revision>1694</cp:revision>
  <cp:lastPrinted>2014-03-31T14:51:11Z</cp:lastPrinted>
  <dcterms:created xsi:type="dcterms:W3CDTF">2007-03-06T22:59:09Z</dcterms:created>
  <dcterms:modified xsi:type="dcterms:W3CDTF">2014-09-23T15:30:17Z</dcterms:modified>
</cp:coreProperties>
</file>